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Ex1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36.xml" ContentType="application/vnd.openxmlformats-officedocument.presentationml.notesSlid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1"/>
  </p:notesMasterIdLst>
  <p:sldIdLst>
    <p:sldId id="266" r:id="rId2"/>
    <p:sldId id="265" r:id="rId3"/>
    <p:sldId id="256" r:id="rId4"/>
    <p:sldId id="259" r:id="rId5"/>
    <p:sldId id="345" r:id="rId6"/>
    <p:sldId id="337" r:id="rId7"/>
    <p:sldId id="307" r:id="rId8"/>
    <p:sldId id="342" r:id="rId9"/>
    <p:sldId id="341" r:id="rId10"/>
    <p:sldId id="343" r:id="rId11"/>
    <p:sldId id="312" r:id="rId12"/>
    <p:sldId id="344" r:id="rId13"/>
    <p:sldId id="334" r:id="rId14"/>
    <p:sldId id="335" r:id="rId15"/>
    <p:sldId id="336" r:id="rId16"/>
    <p:sldId id="264" r:id="rId17"/>
    <p:sldId id="311" r:id="rId18"/>
    <p:sldId id="261" r:id="rId19"/>
    <p:sldId id="258" r:id="rId20"/>
    <p:sldId id="321" r:id="rId21"/>
    <p:sldId id="318" r:id="rId22"/>
    <p:sldId id="322" r:id="rId23"/>
    <p:sldId id="325" r:id="rId24"/>
    <p:sldId id="326" r:id="rId25"/>
    <p:sldId id="267" r:id="rId26"/>
    <p:sldId id="332" r:id="rId27"/>
    <p:sldId id="306" r:id="rId28"/>
    <p:sldId id="323" r:id="rId29"/>
    <p:sldId id="324" r:id="rId30"/>
    <p:sldId id="327" r:id="rId31"/>
    <p:sldId id="330" r:id="rId32"/>
    <p:sldId id="331" r:id="rId33"/>
    <p:sldId id="301" r:id="rId34"/>
    <p:sldId id="305" r:id="rId35"/>
    <p:sldId id="287" r:id="rId36"/>
    <p:sldId id="260" r:id="rId37"/>
    <p:sldId id="284" r:id="rId38"/>
    <p:sldId id="285" r:id="rId39"/>
    <p:sldId id="319" r:id="rId40"/>
    <p:sldId id="314" r:id="rId41"/>
    <p:sldId id="310" r:id="rId42"/>
    <p:sldId id="268" r:id="rId43"/>
    <p:sldId id="313" r:id="rId44"/>
    <p:sldId id="274" r:id="rId45"/>
    <p:sldId id="317" r:id="rId46"/>
    <p:sldId id="309" r:id="rId47"/>
    <p:sldId id="340" r:id="rId48"/>
    <p:sldId id="302" r:id="rId49"/>
    <p:sldId id="300" r:id="rId50"/>
    <p:sldId id="273" r:id="rId51"/>
    <p:sldId id="272" r:id="rId52"/>
    <p:sldId id="275" r:id="rId53"/>
    <p:sldId id="281" r:id="rId54"/>
    <p:sldId id="276" r:id="rId55"/>
    <p:sldId id="277" r:id="rId56"/>
    <p:sldId id="278" r:id="rId57"/>
    <p:sldId id="280" r:id="rId58"/>
    <p:sldId id="282" r:id="rId59"/>
    <p:sldId id="270" r:id="rId60"/>
    <p:sldId id="288" r:id="rId61"/>
    <p:sldId id="299" r:id="rId62"/>
    <p:sldId id="283" r:id="rId63"/>
    <p:sldId id="295" r:id="rId64"/>
    <p:sldId id="298" r:id="rId65"/>
    <p:sldId id="297" r:id="rId66"/>
    <p:sldId id="269" r:id="rId67"/>
    <p:sldId id="262" r:id="rId68"/>
    <p:sldId id="263" r:id="rId69"/>
    <p:sldId id="286" r:id="rId7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C0C"/>
    <a:srgbClr val="F94747"/>
    <a:srgbClr val="00FFCC"/>
    <a:srgbClr val="00745E"/>
    <a:srgbClr val="D2A5EA"/>
    <a:srgbClr val="00C09B"/>
    <a:srgbClr val="E41ADA"/>
    <a:srgbClr val="002FC1"/>
    <a:srgbClr val="08C411"/>
    <a:srgbClr val="EDF2F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4" autoAdjust="0"/>
    <p:restoredTop sz="86424" autoAdjust="0"/>
  </p:normalViewPr>
  <p:slideViewPr>
    <p:cSldViewPr snapToGrid="0" showGuides="1">
      <p:cViewPr varScale="1">
        <p:scale>
          <a:sx n="95" d="100"/>
          <a:sy n="95" d="100"/>
        </p:scale>
        <p:origin x="1248" y="90"/>
      </p:cViewPr>
      <p:guideLst>
        <p:guide orient="horz" pos="2160"/>
        <p:guide pos="3840"/>
      </p:guideLst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0697323496795768E-2"/>
          <c:y val="3.8973377171025628E-2"/>
          <c:w val="0.95860535300640848"/>
          <c:h val="0.80664619602260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공모전 소개 게시글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링커리어</c:v>
                </c:pt>
                <c:pt idx="1">
                  <c:v>씽굿</c:v>
                </c:pt>
                <c:pt idx="2">
                  <c:v>위비티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305</c:v>
                </c:pt>
                <c:pt idx="1">
                  <c:v>98</c:v>
                </c:pt>
                <c:pt idx="2">
                  <c:v>107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F2-474F-B887-34A4B846531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팀원 모집 게시글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링커리어</c:v>
                </c:pt>
                <c:pt idx="1">
                  <c:v>씽굿</c:v>
                </c:pt>
                <c:pt idx="2">
                  <c:v>위비티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12</c:v>
                </c:pt>
                <c:pt idx="1">
                  <c:v>22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F2-474F-B887-34A4B846531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95543840"/>
        <c:axId val="695572160"/>
      </c:barChart>
      <c:catAx>
        <c:axId val="69554384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95572160"/>
        <c:crosses val="autoZero"/>
        <c:auto val="1"/>
        <c:lblAlgn val="ctr"/>
        <c:lblOffset val="100"/>
        <c:noMultiLvlLbl val="0"/>
      </c:catAx>
      <c:valAx>
        <c:axId val="69557216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95543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38939468503937"/>
          <c:y val="0.94668873359444305"/>
          <c:w val="0.48886263244175832"/>
          <c:h val="5.33112791856652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게임</a:t>
            </a:r>
            <a:r>
              <a:rPr lang="en-US" altLang="ko-KR" dirty="0"/>
              <a:t>/IT </a:t>
            </a:r>
            <a:r>
              <a:rPr lang="ko-KR" altLang="en-US" dirty="0"/>
              <a:t>공모전 모집 글 게시자 비율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게임/IT 공모전 모집글 게시자 나이 비율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294E-452E-9A4A-6229120B3406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4-294E-452E-9A4A-6229120B3406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2-294E-452E-9A4A-6229120B3406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294E-452E-9A4A-6229120B3406}"/>
              </c:ext>
            </c:extLst>
          </c:dPt>
          <c:dLbls>
            <c:dLbl>
              <c:idx val="0"/>
              <c:layout>
                <c:manualLayout>
                  <c:x val="-0.17615932578740168"/>
                  <c:y val="0.13814892112764998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94E-452E-9A4A-6229120B3406}"/>
                </c:ext>
              </c:extLst>
            </c:dLbl>
            <c:dLbl>
              <c:idx val="1"/>
              <c:layout>
                <c:manualLayout>
                  <c:x val="7.6628937007874589E-3"/>
                  <c:y val="-0.1585221974334278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94E-452E-9A4A-6229120B3406}"/>
                </c:ext>
              </c:extLst>
            </c:dLbl>
            <c:dLbl>
              <c:idx val="2"/>
              <c:layout>
                <c:manualLayout>
                  <c:x val="0.1693625738188976"/>
                  <c:y val="2.04587216745373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94E-452E-9A4A-6229120B3406}"/>
                </c:ext>
              </c:extLst>
            </c:dLbl>
            <c:dLbl>
              <c:idx val="3"/>
              <c:layout>
                <c:manualLayout>
                  <c:x val="0.154972687007874"/>
                  <c:y val="0.14522058653908793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94E-452E-9A4A-6229120B3406}"/>
                </c:ext>
              </c:extLst>
            </c:dLbl>
            <c:numFmt formatCode="General&quot;명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10대</c:v>
                </c:pt>
                <c:pt idx="1">
                  <c:v>20대</c:v>
                </c:pt>
                <c:pt idx="2">
                  <c:v>30대</c:v>
                </c:pt>
                <c:pt idx="3">
                  <c:v>불명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32</c:v>
                </c:pt>
                <c:pt idx="1">
                  <c:v>53</c:v>
                </c:pt>
                <c:pt idx="2">
                  <c:v>7</c:v>
                </c:pt>
                <c:pt idx="3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4E-452E-9A4A-6229120B3406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유사 컨텐츠의 문제점 대처 평가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게시글 필터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ko-KR"/>
                      <a:t>B</a:t>
                    </a:r>
                    <a:endParaRPr lang="en-US" altLang="ko-KR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6-BBEA-4ADE-9054-F3F89BD7412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9-BBEA-4ADE-9054-F3F89BD7412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altLang="ko-KR"/>
                      <a:t>B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6-BBEA-4ADE-9054-F3F89BD7412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1-BBEA-4ADE-9054-F3F89BD7412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캠퍼스픽</c:v>
                </c:pt>
                <c:pt idx="1">
                  <c:v>링커리어</c:v>
                </c:pt>
                <c:pt idx="2">
                  <c:v>씽굿</c:v>
                </c:pt>
                <c:pt idx="3">
                  <c:v>콘테스트 인덱스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EA-4ADE-9054-F3F89BD7412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포트폴리오 공유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7-BBEA-4ADE-9054-F3F89BD7412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B-BBEA-4ADE-9054-F3F89BD7412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0-BBEA-4ADE-9054-F3F89BD7412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2-BBEA-4ADE-9054-F3F89BD7412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캠퍼스픽</c:v>
                </c:pt>
                <c:pt idx="1">
                  <c:v>링커리어</c:v>
                </c:pt>
                <c:pt idx="2">
                  <c:v>씽굿</c:v>
                </c:pt>
                <c:pt idx="3">
                  <c:v>콘테스트 인덱스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BEA-4ADE-9054-F3F89BD7412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개인 맞춤 추천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ko-KR"/>
                      <a:t>B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8-BBEA-4ADE-9054-F3F89BD7412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altLang="ko-KR"/>
                      <a:t>B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7-BBEA-4ADE-9054-F3F89BD7412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altLang="ko-KR"/>
                      <a:t>A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9-BBEA-4ADE-9054-F3F89BD7412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3-BBEA-4ADE-9054-F3F89BD7412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캠퍼스픽</c:v>
                </c:pt>
                <c:pt idx="1">
                  <c:v>링커리어</c:v>
                </c:pt>
                <c:pt idx="2">
                  <c:v>씽굿</c:v>
                </c:pt>
                <c:pt idx="3">
                  <c:v>콘테스트 인덱스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BEA-4ADE-9054-F3F89BD7412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팀 관리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8-BBEA-4ADE-9054-F3F89BD7412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C-BBEA-4ADE-9054-F3F89BD7412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E-BBEA-4ADE-9054-F3F89BD7412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4-BBEA-4ADE-9054-F3F89BD7412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캠퍼스픽</c:v>
                </c:pt>
                <c:pt idx="1">
                  <c:v>링커리어</c:v>
                </c:pt>
                <c:pt idx="2">
                  <c:v>씽굿</c:v>
                </c:pt>
                <c:pt idx="3">
                  <c:v>콘테스트 인덱스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BEA-4ADE-9054-F3F89BD7412C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상호 연락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A-BBEA-4ADE-9054-F3F89BD7412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D-BBEA-4ADE-9054-F3F89BD7412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F-BBEA-4ADE-9054-F3F89BD7412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altLang="ko-KR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5-BBEA-4ADE-9054-F3F89BD7412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캠퍼스픽</c:v>
                </c:pt>
                <c:pt idx="1">
                  <c:v>링커리어</c:v>
                </c:pt>
                <c:pt idx="2">
                  <c:v>씽굿</c:v>
                </c:pt>
                <c:pt idx="3">
                  <c:v>콘테스트 인덱스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BEA-4ADE-9054-F3F89BD7412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86232719"/>
        <c:axId val="1986231887"/>
      </c:barChart>
      <c:catAx>
        <c:axId val="198623271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6231887"/>
        <c:crosses val="autoZero"/>
        <c:auto val="1"/>
        <c:lblAlgn val="ctr"/>
        <c:lblOffset val="100"/>
        <c:noMultiLvlLbl val="0"/>
      </c:catAx>
      <c:valAx>
        <c:axId val="1986231887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19862327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accent6">
        <a:lumMod val="20000"/>
        <a:lumOff val="80000"/>
      </a:schemeClr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D8-45DA-9BD8-F7D7282F0E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DD8-45DA-9BD8-F7D7282F0E2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DD8-45DA-9BD8-F7D7282F0E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714869480"/>
        <c:axId val="714874072"/>
      </c:barChart>
      <c:catAx>
        <c:axId val="71486948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74072"/>
        <c:crosses val="autoZero"/>
        <c:auto val="1"/>
        <c:lblAlgn val="ctr"/>
        <c:lblOffset val="100"/>
        <c:noMultiLvlLbl val="0"/>
      </c:catAx>
      <c:valAx>
        <c:axId val="714874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69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IT 공모전 수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246</c:v>
                </c:pt>
                <c:pt idx="1">
                  <c:v>287</c:v>
                </c:pt>
                <c:pt idx="2">
                  <c:v>289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24-4BC2-93BB-654640F5C6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27"/>
        <c:axId val="2135888192"/>
        <c:axId val="2135879456"/>
      </c:barChart>
      <c:catAx>
        <c:axId val="21358881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35879456"/>
        <c:crosses val="autoZero"/>
        <c:auto val="1"/>
        <c:lblAlgn val="ctr"/>
        <c:lblOffset val="100"/>
        <c:noMultiLvlLbl val="0"/>
      </c:catAx>
      <c:valAx>
        <c:axId val="21358794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35888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공모전 참여율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</c:numCache>
            </c:numRef>
          </c:cat>
          <c:val>
            <c:numRef>
              <c:f>Sheet1!$B$2:$B$7</c:f>
              <c:numCache>
                <c:formatCode>0.00%</c:formatCode>
                <c:ptCount val="6"/>
                <c:pt idx="0">
                  <c:v>0.33200000000000002</c:v>
                </c:pt>
                <c:pt idx="1">
                  <c:v>0.27600000000000002</c:v>
                </c:pt>
                <c:pt idx="2">
                  <c:v>0.34100000000000003</c:v>
                </c:pt>
                <c:pt idx="3">
                  <c:v>0.32600000000000001</c:v>
                </c:pt>
                <c:pt idx="4">
                  <c:v>0.34899999999999998</c:v>
                </c:pt>
                <c:pt idx="5">
                  <c:v>0.39900000000000002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EA-41F7-B140-EDBF79DF0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37"/>
        <c:axId val="2137321136"/>
        <c:axId val="2137309904"/>
      </c:barChart>
      <c:catAx>
        <c:axId val="21373211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37309904"/>
        <c:crosses val="autoZero"/>
        <c:auto val="1"/>
        <c:lblAlgn val="ctr"/>
        <c:lblOffset val="100"/>
        <c:noMultiLvlLbl val="0"/>
      </c:catAx>
      <c:valAx>
        <c:axId val="2137309904"/>
        <c:scaling>
          <c:orientation val="minMax"/>
          <c:max val="0.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373211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jpeg>
</file>

<file path=ppt/media/image5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462A3-1228-499E-B44B-5827A06F4EE6}" type="datetimeFigureOut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944F19-EBE3-41B9-BB3D-0ADF989ACE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641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중소기업 인력난</a:t>
            </a:r>
            <a:r>
              <a:rPr lang="en-US" altLang="ko-KR" dirty="0"/>
              <a:t>, </a:t>
            </a:r>
            <a:r>
              <a:rPr lang="ko-KR" altLang="en-US" dirty="0"/>
              <a:t>청년층 취업난</a:t>
            </a:r>
            <a:endParaRPr lang="en-US" altLang="ko-KR" dirty="0"/>
          </a:p>
          <a:p>
            <a:endParaRPr lang="en-US" altLang="ko-KR"/>
          </a:p>
          <a:p>
            <a:r>
              <a:rPr lang="ko-KR" altLang="en-US" dirty="0"/>
              <a:t>청년층의 대기업 선호 현상이 늘어나고 있죠</a:t>
            </a:r>
            <a:r>
              <a:rPr lang="en-US" altLang="ko-KR" dirty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224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누가 쓸 거 같아요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7007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인터넷에서</a:t>
            </a:r>
            <a:r>
              <a:rPr lang="ko-KR" altLang="en-US" baseline="0" dirty="0"/>
              <a:t> 팀원 </a:t>
            </a:r>
            <a:r>
              <a:rPr lang="ko-KR" altLang="en-US" dirty="0"/>
              <a:t>모집을 시도하는 사람들의 구성비 </a:t>
            </a:r>
            <a:r>
              <a:rPr lang="ko-KR" altLang="en-US" dirty="0" err="1"/>
              <a:t>입니당</a:t>
            </a:r>
            <a:endParaRPr lang="en-US" altLang="ko-KR" dirty="0"/>
          </a:p>
          <a:p>
            <a:r>
              <a:rPr lang="ko-KR" altLang="en-US" dirty="0"/>
              <a:t>얘들이 </a:t>
            </a:r>
            <a:r>
              <a:rPr lang="ko-KR" altLang="en-US" dirty="0" err="1"/>
              <a:t>써줄거에요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245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네</a:t>
            </a:r>
            <a:r>
              <a:rPr lang="en-US" altLang="ko-KR" dirty="0"/>
              <a:t>, </a:t>
            </a:r>
            <a:r>
              <a:rPr lang="ko-KR" altLang="en-US" dirty="0"/>
              <a:t>얘들이 </a:t>
            </a:r>
            <a:r>
              <a:rPr lang="ko-KR" altLang="en-US" dirty="0" err="1"/>
              <a:t>써줄거에요</a:t>
            </a:r>
            <a:endParaRPr lang="en-US" altLang="ko-KR" dirty="0"/>
          </a:p>
          <a:p>
            <a:r>
              <a:rPr lang="ko-KR" altLang="en-US" dirty="0" err="1"/>
              <a:t>얘들한테</a:t>
            </a:r>
            <a:r>
              <a:rPr lang="ko-KR" altLang="en-US" dirty="0"/>
              <a:t> </a:t>
            </a:r>
            <a:r>
              <a:rPr lang="en-US" altLang="ko-KR" dirty="0"/>
              <a:t>FGI </a:t>
            </a:r>
            <a:r>
              <a:rPr lang="ko-KR" altLang="en-US" dirty="0"/>
              <a:t>걸어보자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756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걔들이 </a:t>
            </a:r>
            <a:r>
              <a:rPr lang="ko-KR" altLang="en-US" dirty="0" err="1"/>
              <a:t>좋아하는거로</a:t>
            </a:r>
            <a:r>
              <a:rPr lang="ko-KR" altLang="en-US" dirty="0"/>
              <a:t> </a:t>
            </a:r>
            <a:r>
              <a:rPr lang="ko-KR" altLang="en-US" dirty="0" err="1"/>
              <a:t>만들거에요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2941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1020</a:t>
            </a:r>
            <a:r>
              <a:rPr lang="en-US" altLang="ko-KR" baseline="0" dirty="0"/>
              <a:t> </a:t>
            </a:r>
            <a:r>
              <a:rPr lang="ko-KR" altLang="en-US" baseline="0" dirty="0"/>
              <a:t>개발자는 </a:t>
            </a:r>
            <a:r>
              <a:rPr lang="ko-KR" altLang="en-US" dirty="0"/>
              <a:t>이런 </a:t>
            </a:r>
            <a:r>
              <a:rPr lang="en-US" altLang="ko-KR" dirty="0"/>
              <a:t>UI</a:t>
            </a:r>
            <a:r>
              <a:rPr lang="ko-KR" altLang="en-US" dirty="0"/>
              <a:t>디자인에 익숙하다</a:t>
            </a:r>
            <a:endParaRPr lang="en-US" altLang="ko-KR" dirty="0"/>
          </a:p>
          <a:p>
            <a:r>
              <a:rPr lang="ko-KR" altLang="en-US" dirty="0"/>
              <a:t>익숙하게 적응할</a:t>
            </a:r>
            <a:r>
              <a:rPr lang="ko-KR" altLang="en-US" baseline="0" dirty="0"/>
              <a:t> 수 있게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7003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보스 레이드 파티처럼 공모전 팀도 각각의 역할군을 필요로 하므로 유사한 구조를 가져갈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0112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아마 </a:t>
            </a:r>
            <a:r>
              <a:rPr lang="ko-KR" altLang="en-US" dirty="0" err="1"/>
              <a:t>이런거</a:t>
            </a:r>
            <a:r>
              <a:rPr lang="ko-KR" altLang="en-US" dirty="0"/>
              <a:t> </a:t>
            </a:r>
            <a:r>
              <a:rPr lang="ko-KR" altLang="en-US" dirty="0" err="1"/>
              <a:t>좋아하실거같아요</a:t>
            </a:r>
            <a:endParaRPr lang="en-US" altLang="ko-KR" dirty="0"/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머티리얼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디자인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(material design)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구글이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만들어놓은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디자인 가이드라인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디자인 시스템 이라고 생각하면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됩니당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머티리얼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디자인은 질감이 느껴지는 표면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(tactile surfaces)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 대담하고 선명한 그래픽 디자인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(bold graphic design),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아름답고 직관적인 사용자 경험을 위한 자연스러운 애니메이션을 특징으로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지금까지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보다 확실히 보기 좋죠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그림자를 이용할 수 있는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#121212</a:t>
            </a:r>
            <a:r>
              <a:rPr lang="ko-KR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black</a:t>
            </a:r>
            <a:r>
              <a:rPr lang="ko-KR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</a:t>
            </a:r>
            <a:r>
              <a:rPr lang="en-US" altLang="ko-K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배경으로 쓰는 중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5816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게임 하듯이 역할군을 잘 섞어서 파티를 구성하는 느낌이 나도록 </a:t>
            </a:r>
            <a:r>
              <a:rPr lang="ko-KR" altLang="en-US" dirty="0" err="1"/>
              <a:t>만들어야겠구나</a:t>
            </a:r>
            <a:r>
              <a:rPr lang="en-US" altLang="ko-KR" dirty="0"/>
              <a:t>~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0759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내가 사용자가 되어서 한번 사용 예시를 들어봅시다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2365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</a:t>
            </a:r>
            <a:r>
              <a:rPr lang="ko-KR" altLang="en-US" dirty="0" err="1"/>
              <a:t>모집글</a:t>
            </a:r>
            <a:r>
              <a:rPr lang="ko-KR" altLang="en-US" dirty="0"/>
              <a:t> 쓰기 </a:t>
            </a:r>
            <a:r>
              <a:rPr lang="ko-KR" altLang="en-US" dirty="0" err="1"/>
              <a:t>플로우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baseline="0" dirty="0"/>
              <a:t>참가할 공모전 설정</a:t>
            </a:r>
            <a:endParaRPr lang="en-US" altLang="ko-KR" baseline="0" dirty="0"/>
          </a:p>
          <a:p>
            <a:r>
              <a:rPr lang="ko-KR" altLang="en-US" baseline="0" dirty="0"/>
              <a:t>파티 이름</a:t>
            </a:r>
            <a:r>
              <a:rPr lang="en-US" altLang="ko-KR" baseline="0" dirty="0"/>
              <a:t>(</a:t>
            </a:r>
            <a:r>
              <a:rPr lang="ko-KR" altLang="en-US" baseline="0" dirty="0" err="1"/>
              <a:t>팀명</a:t>
            </a:r>
            <a:r>
              <a:rPr lang="en-US" altLang="ko-KR" baseline="0" dirty="0"/>
              <a:t>)</a:t>
            </a:r>
            <a:r>
              <a:rPr lang="ko-KR" altLang="en-US" baseline="0" dirty="0"/>
              <a:t> 설정</a:t>
            </a:r>
            <a:endParaRPr lang="en-US" altLang="ko-KR" baseline="0" dirty="0"/>
          </a:p>
          <a:p>
            <a:r>
              <a:rPr lang="ko-KR" altLang="en-US" baseline="0" dirty="0"/>
              <a:t>모집하는 역할 태그 설정 </a:t>
            </a:r>
            <a:r>
              <a:rPr lang="en-US" altLang="ko-KR" baseline="0" dirty="0"/>
              <a:t>(</a:t>
            </a:r>
            <a:r>
              <a:rPr lang="ko-KR" altLang="en-US" baseline="0" dirty="0"/>
              <a:t>프로그래머 </a:t>
            </a:r>
            <a:r>
              <a:rPr lang="en-US" altLang="ko-KR" baseline="0" dirty="0"/>
              <a:t>1</a:t>
            </a:r>
            <a:r>
              <a:rPr lang="ko-KR" altLang="en-US" baseline="0" dirty="0"/>
              <a:t>명</a:t>
            </a:r>
            <a:r>
              <a:rPr lang="en-US" altLang="ko-KR" baseline="0" dirty="0"/>
              <a:t>(</a:t>
            </a:r>
            <a:r>
              <a:rPr lang="ko-KR" altLang="en-US" baseline="0" dirty="0"/>
              <a:t>필수</a:t>
            </a:r>
            <a:r>
              <a:rPr lang="en-US" altLang="ko-KR" baseline="0" dirty="0"/>
              <a:t> </a:t>
            </a:r>
            <a:r>
              <a:rPr lang="ko-KR" altLang="en-US" baseline="0" dirty="0"/>
              <a:t>조건</a:t>
            </a:r>
            <a:r>
              <a:rPr lang="en-US" altLang="ko-KR" baseline="0" dirty="0"/>
              <a:t>: </a:t>
            </a:r>
            <a:r>
              <a:rPr lang="ko-KR" altLang="en-US" baseline="0" dirty="0" err="1"/>
              <a:t>유니티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c#</a:t>
            </a:r>
            <a:r>
              <a:rPr lang="en-US" altLang="ko-KR" baseline="0" dirty="0"/>
              <a:t> </a:t>
            </a:r>
            <a:r>
              <a:rPr lang="ko-KR" altLang="en-US" baseline="0" dirty="0"/>
              <a:t>우대 조건</a:t>
            </a:r>
            <a:r>
              <a:rPr lang="en-US" altLang="ko-KR" baseline="0" dirty="0"/>
              <a:t>: </a:t>
            </a:r>
            <a:r>
              <a:rPr lang="ko-KR" altLang="en-US" baseline="0" dirty="0"/>
              <a:t>포토샵</a:t>
            </a:r>
            <a:r>
              <a:rPr lang="en-US" altLang="ko-KR" baseline="0" dirty="0"/>
              <a:t>, 3dmax)</a:t>
            </a:r>
            <a:r>
              <a:rPr lang="ko-KR" altLang="en-US" baseline="0" dirty="0"/>
              <a:t>같은 식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게시글 내용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이 팀의 기획에 대해 소개하는 내용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연락처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내 기본 연락처로 </a:t>
            </a:r>
            <a:r>
              <a:rPr lang="ko-KR" altLang="en-US" baseline="0" dirty="0" err="1"/>
              <a:t>ㄱ</a:t>
            </a:r>
            <a:r>
              <a:rPr lang="en-US" altLang="ko-KR" baseline="0" dirty="0"/>
              <a:t>? </a:t>
            </a:r>
            <a:r>
              <a:rPr lang="ko-KR" altLang="en-US" baseline="0" dirty="0"/>
              <a:t>하는 기능</a:t>
            </a:r>
            <a:r>
              <a:rPr lang="en-US" altLang="ko-KR" baseline="0" dirty="0"/>
              <a:t>)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85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4212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</a:t>
            </a:r>
            <a:r>
              <a:rPr lang="ko-KR" altLang="en-US" dirty="0" err="1"/>
              <a:t>모집글</a:t>
            </a:r>
            <a:r>
              <a:rPr lang="ko-KR" altLang="en-US" dirty="0"/>
              <a:t> 쓰기 </a:t>
            </a:r>
            <a:r>
              <a:rPr lang="ko-KR" altLang="en-US" dirty="0" err="1"/>
              <a:t>플로우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baseline="0" dirty="0"/>
              <a:t>참가할 공모전 설정</a:t>
            </a:r>
            <a:endParaRPr lang="en-US" altLang="ko-KR" baseline="0" dirty="0"/>
          </a:p>
          <a:p>
            <a:r>
              <a:rPr lang="ko-KR" altLang="en-US" baseline="0" dirty="0"/>
              <a:t>파티 이름</a:t>
            </a:r>
            <a:r>
              <a:rPr lang="en-US" altLang="ko-KR" baseline="0" dirty="0"/>
              <a:t>(</a:t>
            </a:r>
            <a:r>
              <a:rPr lang="ko-KR" altLang="en-US" baseline="0" dirty="0" err="1"/>
              <a:t>팀명</a:t>
            </a:r>
            <a:r>
              <a:rPr lang="en-US" altLang="ko-KR" baseline="0" dirty="0"/>
              <a:t>)</a:t>
            </a:r>
            <a:r>
              <a:rPr lang="ko-KR" altLang="en-US" baseline="0" dirty="0"/>
              <a:t> 설정</a:t>
            </a:r>
            <a:endParaRPr lang="en-US" altLang="ko-KR" baseline="0" dirty="0"/>
          </a:p>
          <a:p>
            <a:r>
              <a:rPr lang="ko-KR" altLang="en-US" baseline="0" dirty="0"/>
              <a:t>모집하는 역할 태그 설정 </a:t>
            </a:r>
            <a:r>
              <a:rPr lang="en-US" altLang="ko-KR" baseline="0" dirty="0"/>
              <a:t>(</a:t>
            </a:r>
            <a:r>
              <a:rPr lang="ko-KR" altLang="en-US" baseline="0" dirty="0"/>
              <a:t>프로그래머 </a:t>
            </a:r>
            <a:r>
              <a:rPr lang="en-US" altLang="ko-KR" baseline="0" dirty="0"/>
              <a:t>1</a:t>
            </a:r>
            <a:r>
              <a:rPr lang="ko-KR" altLang="en-US" baseline="0" dirty="0"/>
              <a:t>명</a:t>
            </a:r>
            <a:r>
              <a:rPr lang="en-US" altLang="ko-KR" baseline="0" dirty="0"/>
              <a:t>(</a:t>
            </a:r>
            <a:r>
              <a:rPr lang="ko-KR" altLang="en-US" baseline="0" dirty="0"/>
              <a:t>필수</a:t>
            </a:r>
            <a:r>
              <a:rPr lang="en-US" altLang="ko-KR" baseline="0" dirty="0"/>
              <a:t> </a:t>
            </a:r>
            <a:r>
              <a:rPr lang="ko-KR" altLang="en-US" baseline="0" dirty="0"/>
              <a:t>조건</a:t>
            </a:r>
            <a:r>
              <a:rPr lang="en-US" altLang="ko-KR" baseline="0" dirty="0"/>
              <a:t>: </a:t>
            </a:r>
            <a:r>
              <a:rPr lang="ko-KR" altLang="en-US" baseline="0" dirty="0" err="1"/>
              <a:t>유니티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c#</a:t>
            </a:r>
            <a:r>
              <a:rPr lang="en-US" altLang="ko-KR" baseline="0" dirty="0"/>
              <a:t> </a:t>
            </a:r>
            <a:r>
              <a:rPr lang="ko-KR" altLang="en-US" baseline="0" dirty="0"/>
              <a:t>우대 조건</a:t>
            </a:r>
            <a:r>
              <a:rPr lang="en-US" altLang="ko-KR" baseline="0" dirty="0"/>
              <a:t>: </a:t>
            </a:r>
            <a:r>
              <a:rPr lang="ko-KR" altLang="en-US" baseline="0" dirty="0"/>
              <a:t>포토샵</a:t>
            </a:r>
            <a:r>
              <a:rPr lang="en-US" altLang="ko-KR" baseline="0" dirty="0"/>
              <a:t>, 3dmax)</a:t>
            </a:r>
            <a:r>
              <a:rPr lang="ko-KR" altLang="en-US" baseline="0" dirty="0"/>
              <a:t>같은 식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게시글 내용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이 팀의 기획에 대해 소개하는 내용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연락처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내 기본 연락처로 </a:t>
            </a:r>
            <a:r>
              <a:rPr lang="ko-KR" altLang="en-US" baseline="0" dirty="0" err="1"/>
              <a:t>ㄱ</a:t>
            </a:r>
            <a:r>
              <a:rPr lang="en-US" altLang="ko-KR" baseline="0" dirty="0"/>
              <a:t>? </a:t>
            </a:r>
            <a:r>
              <a:rPr lang="ko-KR" altLang="en-US" baseline="0" dirty="0"/>
              <a:t>하는 기능</a:t>
            </a:r>
            <a:r>
              <a:rPr lang="en-US" altLang="ko-KR" baseline="0" dirty="0"/>
              <a:t>)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8989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</a:t>
            </a:r>
            <a:r>
              <a:rPr lang="ko-KR" altLang="en-US" dirty="0" err="1"/>
              <a:t>모집글</a:t>
            </a:r>
            <a:r>
              <a:rPr lang="ko-KR" altLang="en-US" dirty="0"/>
              <a:t> 쓰기 </a:t>
            </a:r>
            <a:r>
              <a:rPr lang="ko-KR" altLang="en-US" dirty="0" err="1"/>
              <a:t>플로우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baseline="0" dirty="0"/>
              <a:t>참가할 공모전 설정</a:t>
            </a:r>
            <a:endParaRPr lang="en-US" altLang="ko-KR" baseline="0" dirty="0"/>
          </a:p>
          <a:p>
            <a:r>
              <a:rPr lang="ko-KR" altLang="en-US" baseline="0" dirty="0"/>
              <a:t>파티 이름</a:t>
            </a:r>
            <a:r>
              <a:rPr lang="en-US" altLang="ko-KR" baseline="0" dirty="0"/>
              <a:t>(</a:t>
            </a:r>
            <a:r>
              <a:rPr lang="ko-KR" altLang="en-US" baseline="0" dirty="0" err="1"/>
              <a:t>팀명</a:t>
            </a:r>
            <a:r>
              <a:rPr lang="en-US" altLang="ko-KR" baseline="0" dirty="0"/>
              <a:t>)</a:t>
            </a:r>
            <a:r>
              <a:rPr lang="ko-KR" altLang="en-US" baseline="0" dirty="0"/>
              <a:t> 설정</a:t>
            </a:r>
            <a:endParaRPr lang="en-US" altLang="ko-KR" baseline="0" dirty="0"/>
          </a:p>
          <a:p>
            <a:r>
              <a:rPr lang="ko-KR" altLang="en-US" baseline="0" dirty="0"/>
              <a:t>모집하는 역할 태그 설정 </a:t>
            </a:r>
            <a:r>
              <a:rPr lang="en-US" altLang="ko-KR" baseline="0" dirty="0"/>
              <a:t>(</a:t>
            </a:r>
            <a:r>
              <a:rPr lang="ko-KR" altLang="en-US" baseline="0" dirty="0"/>
              <a:t>프로그래머 </a:t>
            </a:r>
            <a:r>
              <a:rPr lang="en-US" altLang="ko-KR" baseline="0" dirty="0"/>
              <a:t>1</a:t>
            </a:r>
            <a:r>
              <a:rPr lang="ko-KR" altLang="en-US" baseline="0" dirty="0"/>
              <a:t>명</a:t>
            </a:r>
            <a:r>
              <a:rPr lang="en-US" altLang="ko-KR" baseline="0" dirty="0"/>
              <a:t>(</a:t>
            </a:r>
            <a:r>
              <a:rPr lang="ko-KR" altLang="en-US" baseline="0" dirty="0"/>
              <a:t>필수</a:t>
            </a:r>
            <a:r>
              <a:rPr lang="en-US" altLang="ko-KR" baseline="0" dirty="0"/>
              <a:t> </a:t>
            </a:r>
            <a:r>
              <a:rPr lang="ko-KR" altLang="en-US" baseline="0" dirty="0"/>
              <a:t>조건</a:t>
            </a:r>
            <a:r>
              <a:rPr lang="en-US" altLang="ko-KR" baseline="0" dirty="0"/>
              <a:t>: </a:t>
            </a:r>
            <a:r>
              <a:rPr lang="ko-KR" altLang="en-US" baseline="0" dirty="0" err="1"/>
              <a:t>유니티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c#</a:t>
            </a:r>
            <a:r>
              <a:rPr lang="en-US" altLang="ko-KR" baseline="0" dirty="0"/>
              <a:t> </a:t>
            </a:r>
            <a:r>
              <a:rPr lang="ko-KR" altLang="en-US" baseline="0" dirty="0"/>
              <a:t>우대 조건</a:t>
            </a:r>
            <a:r>
              <a:rPr lang="en-US" altLang="ko-KR" baseline="0" dirty="0"/>
              <a:t>: </a:t>
            </a:r>
            <a:r>
              <a:rPr lang="ko-KR" altLang="en-US" baseline="0" dirty="0"/>
              <a:t>포토샵</a:t>
            </a:r>
            <a:r>
              <a:rPr lang="en-US" altLang="ko-KR" baseline="0" dirty="0"/>
              <a:t>, 3dmax)</a:t>
            </a:r>
            <a:r>
              <a:rPr lang="ko-KR" altLang="en-US" baseline="0" dirty="0"/>
              <a:t>같은 식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게시글 내용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이 팀의 기획에 대해 소개하는 내용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연락처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내 기본 연락처로 </a:t>
            </a:r>
            <a:r>
              <a:rPr lang="ko-KR" altLang="en-US" baseline="0" dirty="0" err="1"/>
              <a:t>ㄱ</a:t>
            </a:r>
            <a:r>
              <a:rPr lang="en-US" altLang="ko-KR" baseline="0" dirty="0"/>
              <a:t>? </a:t>
            </a:r>
            <a:r>
              <a:rPr lang="ko-KR" altLang="en-US" baseline="0" dirty="0"/>
              <a:t>하는 기능</a:t>
            </a:r>
            <a:r>
              <a:rPr lang="en-US" altLang="ko-KR" baseline="0" dirty="0"/>
              <a:t>)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303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</a:t>
            </a:r>
            <a:r>
              <a:rPr lang="ko-KR" altLang="en-US" dirty="0" err="1"/>
              <a:t>모집글</a:t>
            </a:r>
            <a:r>
              <a:rPr lang="ko-KR" altLang="en-US" dirty="0"/>
              <a:t> 쓰기 </a:t>
            </a:r>
            <a:r>
              <a:rPr lang="ko-KR" altLang="en-US" dirty="0" err="1"/>
              <a:t>플로우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baseline="0" dirty="0"/>
              <a:t>참가할 공모전 설정</a:t>
            </a:r>
            <a:endParaRPr lang="en-US" altLang="ko-KR" baseline="0" dirty="0"/>
          </a:p>
          <a:p>
            <a:r>
              <a:rPr lang="ko-KR" altLang="en-US" baseline="0" dirty="0"/>
              <a:t>파티 이름</a:t>
            </a:r>
            <a:r>
              <a:rPr lang="en-US" altLang="ko-KR" baseline="0" dirty="0"/>
              <a:t>(</a:t>
            </a:r>
            <a:r>
              <a:rPr lang="ko-KR" altLang="en-US" baseline="0" dirty="0" err="1"/>
              <a:t>팀명</a:t>
            </a:r>
            <a:r>
              <a:rPr lang="en-US" altLang="ko-KR" baseline="0" dirty="0"/>
              <a:t>)</a:t>
            </a:r>
            <a:r>
              <a:rPr lang="ko-KR" altLang="en-US" baseline="0" dirty="0"/>
              <a:t> 설정</a:t>
            </a:r>
            <a:endParaRPr lang="en-US" altLang="ko-KR" baseline="0" dirty="0"/>
          </a:p>
          <a:p>
            <a:r>
              <a:rPr lang="ko-KR" altLang="en-US" baseline="0" dirty="0"/>
              <a:t>모집하는 역할 태그 설정 </a:t>
            </a:r>
            <a:r>
              <a:rPr lang="en-US" altLang="ko-KR" baseline="0" dirty="0"/>
              <a:t>(</a:t>
            </a:r>
            <a:r>
              <a:rPr lang="ko-KR" altLang="en-US" baseline="0" dirty="0"/>
              <a:t>프로그래머 </a:t>
            </a:r>
            <a:r>
              <a:rPr lang="en-US" altLang="ko-KR" baseline="0" dirty="0"/>
              <a:t>1</a:t>
            </a:r>
            <a:r>
              <a:rPr lang="ko-KR" altLang="en-US" baseline="0" dirty="0"/>
              <a:t>명</a:t>
            </a:r>
            <a:r>
              <a:rPr lang="en-US" altLang="ko-KR" baseline="0" dirty="0"/>
              <a:t>(</a:t>
            </a:r>
            <a:r>
              <a:rPr lang="ko-KR" altLang="en-US" baseline="0" dirty="0"/>
              <a:t>필수</a:t>
            </a:r>
            <a:r>
              <a:rPr lang="en-US" altLang="ko-KR" baseline="0" dirty="0"/>
              <a:t> </a:t>
            </a:r>
            <a:r>
              <a:rPr lang="ko-KR" altLang="en-US" baseline="0" dirty="0"/>
              <a:t>조건</a:t>
            </a:r>
            <a:r>
              <a:rPr lang="en-US" altLang="ko-KR" baseline="0" dirty="0"/>
              <a:t>: </a:t>
            </a:r>
            <a:r>
              <a:rPr lang="ko-KR" altLang="en-US" baseline="0" dirty="0" err="1"/>
              <a:t>유니티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c#</a:t>
            </a:r>
            <a:r>
              <a:rPr lang="en-US" altLang="ko-KR" baseline="0" dirty="0"/>
              <a:t> </a:t>
            </a:r>
            <a:r>
              <a:rPr lang="ko-KR" altLang="en-US" baseline="0" dirty="0"/>
              <a:t>우대 조건</a:t>
            </a:r>
            <a:r>
              <a:rPr lang="en-US" altLang="ko-KR" baseline="0" dirty="0"/>
              <a:t>: </a:t>
            </a:r>
            <a:r>
              <a:rPr lang="ko-KR" altLang="en-US" baseline="0" dirty="0"/>
              <a:t>포토샵</a:t>
            </a:r>
            <a:r>
              <a:rPr lang="en-US" altLang="ko-KR" baseline="0" dirty="0"/>
              <a:t>, 3dmax)</a:t>
            </a:r>
            <a:r>
              <a:rPr lang="ko-KR" altLang="en-US" baseline="0" dirty="0"/>
              <a:t>같은 식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게시글 내용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이 팀의 기획에 대해 소개하는 내용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연락처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내 기본 연락처로 </a:t>
            </a:r>
            <a:r>
              <a:rPr lang="ko-KR" altLang="en-US" baseline="0" dirty="0" err="1"/>
              <a:t>ㄱ</a:t>
            </a:r>
            <a:r>
              <a:rPr lang="en-US" altLang="ko-KR" baseline="0" dirty="0"/>
              <a:t>? </a:t>
            </a:r>
            <a:r>
              <a:rPr lang="ko-KR" altLang="en-US" baseline="0" dirty="0"/>
              <a:t>하는 기능</a:t>
            </a:r>
            <a:r>
              <a:rPr lang="en-US" altLang="ko-KR" baseline="0" dirty="0"/>
              <a:t>)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0469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</a:t>
            </a:r>
            <a:r>
              <a:rPr lang="ko-KR" altLang="en-US" dirty="0" err="1"/>
              <a:t>모집글</a:t>
            </a:r>
            <a:r>
              <a:rPr lang="ko-KR" altLang="en-US" dirty="0"/>
              <a:t> 쓰기 </a:t>
            </a:r>
            <a:r>
              <a:rPr lang="ko-KR" altLang="en-US" dirty="0" err="1"/>
              <a:t>플로우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baseline="0" dirty="0"/>
              <a:t>참가할 공모전 설정</a:t>
            </a:r>
            <a:endParaRPr lang="en-US" altLang="ko-KR" baseline="0" dirty="0"/>
          </a:p>
          <a:p>
            <a:r>
              <a:rPr lang="ko-KR" altLang="en-US" baseline="0" dirty="0"/>
              <a:t>파티 이름</a:t>
            </a:r>
            <a:r>
              <a:rPr lang="en-US" altLang="ko-KR" baseline="0" dirty="0"/>
              <a:t>(</a:t>
            </a:r>
            <a:r>
              <a:rPr lang="ko-KR" altLang="en-US" baseline="0" dirty="0" err="1"/>
              <a:t>팀명</a:t>
            </a:r>
            <a:r>
              <a:rPr lang="en-US" altLang="ko-KR" baseline="0" dirty="0"/>
              <a:t>)</a:t>
            </a:r>
            <a:r>
              <a:rPr lang="ko-KR" altLang="en-US" baseline="0" dirty="0"/>
              <a:t> 설정</a:t>
            </a:r>
            <a:endParaRPr lang="en-US" altLang="ko-KR" baseline="0" dirty="0"/>
          </a:p>
          <a:p>
            <a:r>
              <a:rPr lang="ko-KR" altLang="en-US" baseline="0" dirty="0"/>
              <a:t>모집하는 역할 태그 설정 </a:t>
            </a:r>
            <a:r>
              <a:rPr lang="en-US" altLang="ko-KR" baseline="0" dirty="0"/>
              <a:t>(</a:t>
            </a:r>
            <a:r>
              <a:rPr lang="ko-KR" altLang="en-US" baseline="0" dirty="0"/>
              <a:t>프로그래머 </a:t>
            </a:r>
            <a:r>
              <a:rPr lang="en-US" altLang="ko-KR" baseline="0" dirty="0"/>
              <a:t>1</a:t>
            </a:r>
            <a:r>
              <a:rPr lang="ko-KR" altLang="en-US" baseline="0" dirty="0"/>
              <a:t>명</a:t>
            </a:r>
            <a:r>
              <a:rPr lang="en-US" altLang="ko-KR" baseline="0" dirty="0"/>
              <a:t>(</a:t>
            </a:r>
            <a:r>
              <a:rPr lang="ko-KR" altLang="en-US" baseline="0" dirty="0"/>
              <a:t>필수</a:t>
            </a:r>
            <a:r>
              <a:rPr lang="en-US" altLang="ko-KR" baseline="0" dirty="0"/>
              <a:t> </a:t>
            </a:r>
            <a:r>
              <a:rPr lang="ko-KR" altLang="en-US" baseline="0" dirty="0"/>
              <a:t>조건</a:t>
            </a:r>
            <a:r>
              <a:rPr lang="en-US" altLang="ko-KR" baseline="0" dirty="0"/>
              <a:t>: </a:t>
            </a:r>
            <a:r>
              <a:rPr lang="ko-KR" altLang="en-US" baseline="0" dirty="0" err="1"/>
              <a:t>유니티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c#</a:t>
            </a:r>
            <a:r>
              <a:rPr lang="en-US" altLang="ko-KR" baseline="0" dirty="0"/>
              <a:t> </a:t>
            </a:r>
            <a:r>
              <a:rPr lang="ko-KR" altLang="en-US" baseline="0" dirty="0"/>
              <a:t>우대 조건</a:t>
            </a:r>
            <a:r>
              <a:rPr lang="en-US" altLang="ko-KR" baseline="0" dirty="0"/>
              <a:t>: </a:t>
            </a:r>
            <a:r>
              <a:rPr lang="ko-KR" altLang="en-US" baseline="0" dirty="0"/>
              <a:t>포토샵</a:t>
            </a:r>
            <a:r>
              <a:rPr lang="en-US" altLang="ko-KR" baseline="0" dirty="0"/>
              <a:t>, 3dmax)</a:t>
            </a:r>
            <a:r>
              <a:rPr lang="ko-KR" altLang="en-US" baseline="0" dirty="0"/>
              <a:t>같은 식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게시글 내용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이 팀의 기획에 대해 소개하는 내용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연락처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내 기본 연락처로 </a:t>
            </a:r>
            <a:r>
              <a:rPr lang="ko-KR" altLang="en-US" baseline="0" dirty="0" err="1"/>
              <a:t>ㄱ</a:t>
            </a:r>
            <a:r>
              <a:rPr lang="en-US" altLang="ko-KR" baseline="0" dirty="0"/>
              <a:t>? </a:t>
            </a:r>
            <a:r>
              <a:rPr lang="ko-KR" altLang="en-US" baseline="0" dirty="0"/>
              <a:t>하는 기능</a:t>
            </a:r>
            <a:r>
              <a:rPr lang="en-US" altLang="ko-KR" baseline="0" dirty="0"/>
              <a:t>)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9870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</a:t>
            </a:r>
            <a:r>
              <a:rPr lang="ko-KR" altLang="en-US" dirty="0" err="1"/>
              <a:t>모집글</a:t>
            </a:r>
            <a:r>
              <a:rPr lang="ko-KR" altLang="en-US" dirty="0"/>
              <a:t> 쓰기 </a:t>
            </a:r>
            <a:r>
              <a:rPr lang="ko-KR" altLang="en-US" dirty="0" err="1"/>
              <a:t>플로우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baseline="0" dirty="0"/>
              <a:t>참가할 공모전 설정</a:t>
            </a:r>
            <a:endParaRPr lang="en-US" altLang="ko-KR" baseline="0" dirty="0"/>
          </a:p>
          <a:p>
            <a:r>
              <a:rPr lang="ko-KR" altLang="en-US" baseline="0" dirty="0"/>
              <a:t>파티 이름</a:t>
            </a:r>
            <a:r>
              <a:rPr lang="en-US" altLang="ko-KR" baseline="0" dirty="0"/>
              <a:t>(</a:t>
            </a:r>
            <a:r>
              <a:rPr lang="ko-KR" altLang="en-US" baseline="0" dirty="0" err="1"/>
              <a:t>팀명</a:t>
            </a:r>
            <a:r>
              <a:rPr lang="en-US" altLang="ko-KR" baseline="0" dirty="0"/>
              <a:t>)</a:t>
            </a:r>
            <a:r>
              <a:rPr lang="ko-KR" altLang="en-US" baseline="0" dirty="0"/>
              <a:t> 설정</a:t>
            </a:r>
            <a:endParaRPr lang="en-US" altLang="ko-KR" baseline="0" dirty="0"/>
          </a:p>
          <a:p>
            <a:r>
              <a:rPr lang="ko-KR" altLang="en-US" baseline="0" dirty="0"/>
              <a:t>모집하는 역할 태그 설정 </a:t>
            </a:r>
            <a:r>
              <a:rPr lang="en-US" altLang="ko-KR" baseline="0" dirty="0"/>
              <a:t>(</a:t>
            </a:r>
            <a:r>
              <a:rPr lang="ko-KR" altLang="en-US" baseline="0" dirty="0"/>
              <a:t>프로그래머 </a:t>
            </a:r>
            <a:r>
              <a:rPr lang="en-US" altLang="ko-KR" baseline="0" dirty="0"/>
              <a:t>1</a:t>
            </a:r>
            <a:r>
              <a:rPr lang="ko-KR" altLang="en-US" baseline="0" dirty="0"/>
              <a:t>명</a:t>
            </a:r>
            <a:r>
              <a:rPr lang="en-US" altLang="ko-KR" baseline="0" dirty="0"/>
              <a:t>(</a:t>
            </a:r>
            <a:r>
              <a:rPr lang="ko-KR" altLang="en-US" baseline="0" dirty="0"/>
              <a:t>필수</a:t>
            </a:r>
            <a:r>
              <a:rPr lang="en-US" altLang="ko-KR" baseline="0" dirty="0"/>
              <a:t> </a:t>
            </a:r>
            <a:r>
              <a:rPr lang="ko-KR" altLang="en-US" baseline="0" dirty="0"/>
              <a:t>조건</a:t>
            </a:r>
            <a:r>
              <a:rPr lang="en-US" altLang="ko-KR" baseline="0" dirty="0"/>
              <a:t>: </a:t>
            </a:r>
            <a:r>
              <a:rPr lang="ko-KR" altLang="en-US" baseline="0" dirty="0" err="1"/>
              <a:t>유니티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c#</a:t>
            </a:r>
            <a:r>
              <a:rPr lang="en-US" altLang="ko-KR" baseline="0" dirty="0"/>
              <a:t> </a:t>
            </a:r>
            <a:r>
              <a:rPr lang="ko-KR" altLang="en-US" baseline="0" dirty="0"/>
              <a:t>우대 조건</a:t>
            </a:r>
            <a:r>
              <a:rPr lang="en-US" altLang="ko-KR" baseline="0" dirty="0"/>
              <a:t>: </a:t>
            </a:r>
            <a:r>
              <a:rPr lang="ko-KR" altLang="en-US" baseline="0" dirty="0"/>
              <a:t>포토샵</a:t>
            </a:r>
            <a:r>
              <a:rPr lang="en-US" altLang="ko-KR" baseline="0" dirty="0"/>
              <a:t>, 3dmax)</a:t>
            </a:r>
            <a:r>
              <a:rPr lang="ko-KR" altLang="en-US" baseline="0" dirty="0"/>
              <a:t>같은 식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게시글 내용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이 팀의 기획에 대해 소개하는 내용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연락처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내 기본 연락처로 </a:t>
            </a:r>
            <a:r>
              <a:rPr lang="ko-KR" altLang="en-US" baseline="0" dirty="0" err="1"/>
              <a:t>ㄱ</a:t>
            </a:r>
            <a:r>
              <a:rPr lang="en-US" altLang="ko-KR" baseline="0" dirty="0"/>
              <a:t>? </a:t>
            </a:r>
            <a:r>
              <a:rPr lang="ko-KR" altLang="en-US" baseline="0" dirty="0"/>
              <a:t>하는 기능</a:t>
            </a:r>
            <a:r>
              <a:rPr lang="en-US" altLang="ko-KR" baseline="0" dirty="0"/>
              <a:t>)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4043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</a:t>
            </a:r>
            <a:r>
              <a:rPr lang="ko-KR" altLang="en-US" dirty="0" err="1"/>
              <a:t>모집글</a:t>
            </a:r>
            <a:r>
              <a:rPr lang="ko-KR" altLang="en-US" dirty="0"/>
              <a:t> 쓰기 </a:t>
            </a:r>
            <a:r>
              <a:rPr lang="ko-KR" altLang="en-US" dirty="0" err="1"/>
              <a:t>플로우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baseline="0" dirty="0"/>
              <a:t>참가할 공모전 설정</a:t>
            </a:r>
            <a:endParaRPr lang="en-US" altLang="ko-KR" baseline="0" dirty="0"/>
          </a:p>
          <a:p>
            <a:r>
              <a:rPr lang="ko-KR" altLang="en-US" baseline="0" dirty="0"/>
              <a:t>파티 이름</a:t>
            </a:r>
            <a:r>
              <a:rPr lang="en-US" altLang="ko-KR" baseline="0" dirty="0"/>
              <a:t>(</a:t>
            </a:r>
            <a:r>
              <a:rPr lang="ko-KR" altLang="en-US" baseline="0" dirty="0" err="1"/>
              <a:t>팀명</a:t>
            </a:r>
            <a:r>
              <a:rPr lang="en-US" altLang="ko-KR" baseline="0" dirty="0"/>
              <a:t>)</a:t>
            </a:r>
            <a:r>
              <a:rPr lang="ko-KR" altLang="en-US" baseline="0" dirty="0"/>
              <a:t> 설정</a:t>
            </a:r>
            <a:endParaRPr lang="en-US" altLang="ko-KR" baseline="0" dirty="0"/>
          </a:p>
          <a:p>
            <a:r>
              <a:rPr lang="ko-KR" altLang="en-US" baseline="0" dirty="0"/>
              <a:t>모집하는 역할 태그 설정 </a:t>
            </a:r>
            <a:r>
              <a:rPr lang="en-US" altLang="ko-KR" baseline="0" dirty="0"/>
              <a:t>(</a:t>
            </a:r>
            <a:r>
              <a:rPr lang="ko-KR" altLang="en-US" baseline="0" dirty="0"/>
              <a:t>프로그래머 </a:t>
            </a:r>
            <a:r>
              <a:rPr lang="en-US" altLang="ko-KR" baseline="0" dirty="0"/>
              <a:t>1</a:t>
            </a:r>
            <a:r>
              <a:rPr lang="ko-KR" altLang="en-US" baseline="0" dirty="0"/>
              <a:t>명</a:t>
            </a:r>
            <a:r>
              <a:rPr lang="en-US" altLang="ko-KR" baseline="0" dirty="0"/>
              <a:t>(</a:t>
            </a:r>
            <a:r>
              <a:rPr lang="ko-KR" altLang="en-US" baseline="0" dirty="0"/>
              <a:t>필수</a:t>
            </a:r>
            <a:r>
              <a:rPr lang="en-US" altLang="ko-KR" baseline="0" dirty="0"/>
              <a:t> </a:t>
            </a:r>
            <a:r>
              <a:rPr lang="ko-KR" altLang="en-US" baseline="0" dirty="0"/>
              <a:t>조건</a:t>
            </a:r>
            <a:r>
              <a:rPr lang="en-US" altLang="ko-KR" baseline="0" dirty="0"/>
              <a:t>: </a:t>
            </a:r>
            <a:r>
              <a:rPr lang="ko-KR" altLang="en-US" baseline="0" dirty="0" err="1"/>
              <a:t>유니티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c#</a:t>
            </a:r>
            <a:r>
              <a:rPr lang="en-US" altLang="ko-KR" baseline="0" dirty="0"/>
              <a:t> </a:t>
            </a:r>
            <a:r>
              <a:rPr lang="ko-KR" altLang="en-US" baseline="0" dirty="0"/>
              <a:t>우대 조건</a:t>
            </a:r>
            <a:r>
              <a:rPr lang="en-US" altLang="ko-KR" baseline="0" dirty="0"/>
              <a:t>: </a:t>
            </a:r>
            <a:r>
              <a:rPr lang="ko-KR" altLang="en-US" baseline="0" dirty="0"/>
              <a:t>포토샵</a:t>
            </a:r>
            <a:r>
              <a:rPr lang="en-US" altLang="ko-KR" baseline="0" dirty="0"/>
              <a:t>, 3dmax)</a:t>
            </a:r>
            <a:r>
              <a:rPr lang="ko-KR" altLang="en-US" baseline="0" dirty="0"/>
              <a:t>같은 식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게시글 내용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이 팀의 기획에 대해 소개하는 내용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연락처 작성</a:t>
            </a:r>
            <a:r>
              <a:rPr lang="en-US" altLang="ko-KR" baseline="0" dirty="0"/>
              <a:t>(</a:t>
            </a:r>
            <a:r>
              <a:rPr lang="ko-KR" altLang="en-US" baseline="0" dirty="0"/>
              <a:t>내 기본 연락처로 </a:t>
            </a:r>
            <a:r>
              <a:rPr lang="ko-KR" altLang="en-US" baseline="0" dirty="0" err="1"/>
              <a:t>ㄱ</a:t>
            </a:r>
            <a:r>
              <a:rPr lang="en-US" altLang="ko-KR" baseline="0" dirty="0"/>
              <a:t>? </a:t>
            </a:r>
            <a:r>
              <a:rPr lang="ko-KR" altLang="en-US" baseline="0" dirty="0"/>
              <a:t>하는 기능</a:t>
            </a:r>
            <a:r>
              <a:rPr lang="en-US" altLang="ko-KR" baseline="0" dirty="0"/>
              <a:t>)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7592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</a:t>
            </a:r>
            <a:r>
              <a:rPr lang="ko-KR" altLang="en-US" dirty="0" err="1"/>
              <a:t>완성본</a:t>
            </a:r>
            <a:r>
              <a:rPr lang="ko-KR" altLang="en-US" dirty="0"/>
              <a:t> 내놔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1012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4520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어떻게 마케팅하고 </a:t>
            </a:r>
            <a:r>
              <a:rPr lang="ko-KR" altLang="en-US" dirty="0" err="1"/>
              <a:t>팔거에요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5951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사람들은 이걸 원하는구나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수요조사 </a:t>
            </a:r>
            <a:r>
              <a:rPr lang="en-US" altLang="ko-KR" dirty="0"/>
              <a:t>=</a:t>
            </a:r>
            <a:r>
              <a:rPr lang="en-US" altLang="ko-KR" baseline="0" dirty="0"/>
              <a:t> </a:t>
            </a:r>
            <a:r>
              <a:rPr lang="ko-KR" altLang="en-US" baseline="0" dirty="0"/>
              <a:t>이런 데이터가 나오는 그래프</a:t>
            </a:r>
            <a:r>
              <a:rPr lang="en-US" altLang="ko-KR" baseline="0" dirty="0"/>
              <a:t>(</a:t>
            </a:r>
            <a:r>
              <a:rPr lang="en-US" altLang="ko-KR" dirty="0"/>
              <a:t>N</a:t>
            </a:r>
            <a:r>
              <a:rPr lang="ko-KR" altLang="en-US" dirty="0"/>
              <a:t>명 대상 이런 질문</a:t>
            </a:r>
            <a:r>
              <a:rPr lang="en-US" altLang="ko-KR" dirty="0"/>
              <a:t>-&gt; n1</a:t>
            </a:r>
            <a:r>
              <a:rPr lang="ko-KR" altLang="en-US" dirty="0"/>
              <a:t>명은 대답</a:t>
            </a:r>
            <a:r>
              <a:rPr lang="en-US" altLang="ko-KR" dirty="0"/>
              <a:t>1, n2</a:t>
            </a:r>
            <a:r>
              <a:rPr lang="ko-KR" altLang="en-US" dirty="0"/>
              <a:t>명은 대답</a:t>
            </a:r>
            <a:r>
              <a:rPr lang="en-US" altLang="ko-KR" dirty="0"/>
              <a:t>2)</a:t>
            </a:r>
            <a:endParaRPr lang="en-US" altLang="ko-KR" baseline="0" dirty="0"/>
          </a:p>
          <a:p>
            <a:r>
              <a:rPr lang="ko-KR" altLang="en-US" baseline="0" dirty="0"/>
              <a:t>수요조사 그래프 중에서 대답</a:t>
            </a:r>
            <a:r>
              <a:rPr lang="en-US" altLang="ko-KR" baseline="0" dirty="0"/>
              <a:t>1</a:t>
            </a:r>
            <a:r>
              <a:rPr lang="ko-KR" altLang="en-US" baseline="0" dirty="0"/>
              <a:t>을 한 사람들을 대상으로 인터뷰를 하는 행위 </a:t>
            </a:r>
            <a:r>
              <a:rPr lang="en-US" altLang="ko-KR" baseline="0" dirty="0"/>
              <a:t>=&gt; </a:t>
            </a:r>
            <a:r>
              <a:rPr lang="ko-KR" altLang="en-US" baseline="0" dirty="0"/>
              <a:t>그게 </a:t>
            </a:r>
            <a:r>
              <a:rPr lang="en-US" altLang="ko-KR" baseline="0" dirty="0"/>
              <a:t>FGI</a:t>
            </a:r>
            <a:r>
              <a:rPr lang="ko-KR" altLang="en-US" baseline="0" dirty="0"/>
              <a:t>다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이말이야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162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 공모전 앱</a:t>
            </a:r>
            <a:r>
              <a:rPr lang="en-US" altLang="ko-KR" dirty="0"/>
              <a:t>, </a:t>
            </a:r>
            <a:r>
              <a:rPr lang="ko-KR" altLang="en-US" dirty="0"/>
              <a:t>사이트들은 소개에 중심을 두고 있기 때문에</a:t>
            </a:r>
            <a:r>
              <a:rPr lang="en-US" altLang="ko-KR" dirty="0"/>
              <a:t> </a:t>
            </a:r>
            <a:r>
              <a:rPr lang="ko-KR" altLang="en-US" dirty="0"/>
              <a:t>사이트에서 소개하는 공모전의 수 대비 팀원을 모집하는 사용자의 수가 적다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근데 너무 적다</a:t>
            </a:r>
            <a:r>
              <a:rPr lang="en-US" altLang="ko-KR" dirty="0"/>
              <a:t>. </a:t>
            </a:r>
            <a:r>
              <a:rPr lang="ko-KR" altLang="en-US" dirty="0"/>
              <a:t>좀 이상할 정도로 차이가 크다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왜 사용자들이 팀원 모집 기능을 이용하지 않는 걸까</a:t>
            </a:r>
            <a:r>
              <a:rPr lang="en-US" altLang="ko-KR" dirty="0"/>
              <a:t>? </a:t>
            </a:r>
            <a:r>
              <a:rPr lang="ko-KR" altLang="en-US" dirty="0"/>
              <a:t>에 대해서 분석해보기로 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6374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앱들은 이걸 제공을 못하고 있구나</a:t>
            </a:r>
            <a:r>
              <a:rPr lang="en-US" altLang="ko-KR" dirty="0"/>
              <a:t>~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3549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이러한 문제점을 상세히 알아보자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2073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왜 해결을 못 </a:t>
            </a:r>
            <a:r>
              <a:rPr lang="ko-KR" altLang="en-US" dirty="0" err="1"/>
              <a:t>했을까여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90849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해결책 제시를 해보았다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3673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3814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 분석 수업에서 </a:t>
            </a:r>
            <a:r>
              <a:rPr lang="ko-KR" altLang="en-US" dirty="0" err="1"/>
              <a:t>해봣어요</a:t>
            </a:r>
            <a:br>
              <a:rPr lang="en-US" altLang="ko-KR" dirty="0"/>
            </a:br>
            <a:r>
              <a:rPr lang="ko-KR" altLang="en-US" dirty="0" err="1"/>
              <a:t>오잉</a:t>
            </a:r>
            <a:r>
              <a:rPr lang="ko-KR" altLang="en-US" dirty="0"/>
              <a:t> 이건 왜 어렵지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버튼 </a:t>
            </a:r>
            <a:r>
              <a:rPr lang="ko-KR" altLang="en-US" dirty="0" err="1"/>
              <a:t>딸깍으로</a:t>
            </a:r>
            <a:r>
              <a:rPr lang="ko-KR" altLang="en-US" dirty="0"/>
              <a:t> 안되네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5804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 분석 수업에서 </a:t>
            </a:r>
            <a:r>
              <a:rPr lang="ko-KR" altLang="en-US" dirty="0" err="1"/>
              <a:t>해봣어요</a:t>
            </a:r>
            <a:br>
              <a:rPr lang="en-US" altLang="ko-KR" dirty="0"/>
            </a:br>
            <a:r>
              <a:rPr lang="ko-KR" altLang="en-US" dirty="0" err="1"/>
              <a:t>오잉</a:t>
            </a:r>
            <a:r>
              <a:rPr lang="ko-KR" altLang="en-US" dirty="0"/>
              <a:t> 이건 왜 어렵지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버튼 </a:t>
            </a:r>
            <a:r>
              <a:rPr lang="ko-KR" altLang="en-US" dirty="0" err="1"/>
              <a:t>딸깍으로</a:t>
            </a:r>
            <a:r>
              <a:rPr lang="ko-KR" altLang="en-US" dirty="0"/>
              <a:t> 안되네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9164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왜냐하면</a:t>
            </a:r>
            <a:r>
              <a:rPr lang="en-US" altLang="ko-KR" dirty="0"/>
              <a:t>?</a:t>
            </a:r>
            <a:r>
              <a:rPr lang="en-US" altLang="ko-KR" baseline="0" dirty="0"/>
              <a:t> </a:t>
            </a:r>
            <a:r>
              <a:rPr lang="ko-KR" altLang="en-US" baseline="0" dirty="0"/>
              <a:t>공모전 팀원 모집에 집중하는 앱은 없는가</a:t>
            </a:r>
            <a:r>
              <a:rPr lang="en-US" altLang="ko-KR" baseline="0" dirty="0"/>
              <a:t>?</a:t>
            </a:r>
          </a:p>
          <a:p>
            <a:r>
              <a:rPr lang="ko-KR" altLang="en-US" baseline="0" dirty="0"/>
              <a:t>진정 사람들이 원하는게 뭔가</a:t>
            </a:r>
            <a:r>
              <a:rPr lang="en-US" altLang="ko-KR" baseline="0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69749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버튼 </a:t>
            </a:r>
            <a:r>
              <a:rPr lang="ko-KR" altLang="en-US" dirty="0" err="1"/>
              <a:t>딸깍으로</a:t>
            </a:r>
            <a:r>
              <a:rPr lang="ko-KR" altLang="en-US" dirty="0"/>
              <a:t> 안되니까</a:t>
            </a:r>
            <a:r>
              <a:rPr lang="en-US" altLang="ko-KR" dirty="0"/>
              <a:t>(</a:t>
            </a:r>
            <a:r>
              <a:rPr lang="ko-KR" altLang="en-US" dirty="0"/>
              <a:t>불편하니까</a:t>
            </a:r>
            <a:r>
              <a:rPr lang="en-US" altLang="ko-KR" dirty="0"/>
              <a:t>)=&gt;</a:t>
            </a:r>
            <a:r>
              <a:rPr lang="ko-KR" altLang="en-US" dirty="0"/>
              <a:t>이걸 이제 알아보러 갑시다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23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모집을 위한 앱의 플로우를 생각했을 때 사용자 입장에서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참가하고 싶은 공모전이 있다</a:t>
            </a:r>
            <a:r>
              <a:rPr lang="en-US" altLang="ko-KR" dirty="0"/>
              <a:t>”</a:t>
            </a:r>
            <a:r>
              <a:rPr lang="ko-KR" altLang="en-US" dirty="0"/>
              <a:t> </a:t>
            </a:r>
            <a:r>
              <a:rPr lang="en-US" altLang="ko-KR" dirty="0"/>
              <a:t>-&gt; “</a:t>
            </a:r>
            <a:r>
              <a:rPr lang="ko-KR" altLang="en-US" dirty="0"/>
              <a:t>팀원을 구해서 내가 참가한다</a:t>
            </a:r>
            <a:r>
              <a:rPr lang="en-US" altLang="ko-KR" dirty="0"/>
              <a:t>”</a:t>
            </a:r>
            <a:r>
              <a:rPr lang="ko-KR" altLang="en-US" dirty="0"/>
              <a:t> 로 이어져야 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 예시 모두 공모전 소개 기능과 팀원 모집 기능이 있지만 서로 연결되지 않는 모습을 보인다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공모전 소개 글에서 팀원 모집 게시판으로 바로 접근 할 수 있는 </a:t>
            </a:r>
            <a:r>
              <a:rPr lang="en-US" altLang="ko-KR" dirty="0"/>
              <a:t>UX </a:t>
            </a:r>
            <a:r>
              <a:rPr lang="ko-KR" altLang="en-US" dirty="0"/>
              <a:t>디자인이 필요하다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118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이 팀이 어떤 공모전에 나갈 건지</a:t>
            </a:r>
            <a:r>
              <a:rPr lang="en-US" altLang="ko-KR" sz="1200" b="0" dirty="0">
                <a:solidFill>
                  <a:schemeClr val="tx1"/>
                </a:solidFill>
              </a:rPr>
              <a:t>, </a:t>
            </a:r>
          </a:p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이 글을 올린 사람이 어떤 팀원을 원하는지</a:t>
            </a:r>
            <a:r>
              <a:rPr lang="en-US" altLang="ko-KR" sz="1200" b="0" dirty="0">
                <a:solidFill>
                  <a:schemeClr val="tx1"/>
                </a:solidFill>
              </a:rPr>
              <a:t>, </a:t>
            </a:r>
          </a:p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매 번</a:t>
            </a:r>
            <a:r>
              <a:rPr lang="en-US" altLang="ko-KR" sz="1200" b="0" dirty="0">
                <a:solidFill>
                  <a:schemeClr val="tx1"/>
                </a:solidFill>
              </a:rPr>
              <a:t> </a:t>
            </a:r>
            <a:r>
              <a:rPr lang="ko-KR" altLang="en-US" sz="1200" b="0" dirty="0" err="1">
                <a:solidFill>
                  <a:schemeClr val="tx1"/>
                </a:solidFill>
              </a:rPr>
              <a:t>게시글에</a:t>
            </a:r>
            <a:r>
              <a:rPr lang="ko-KR" altLang="en-US" sz="1200" b="0" dirty="0">
                <a:solidFill>
                  <a:schemeClr val="tx1"/>
                </a:solidFill>
              </a:rPr>
              <a:t> 들어가서 내용을 확인 해야 한다</a:t>
            </a:r>
            <a:r>
              <a:rPr lang="en-US" altLang="ko-KR" sz="1200" b="0" dirty="0">
                <a:solidFill>
                  <a:schemeClr val="tx1"/>
                </a:solidFill>
              </a:rPr>
              <a:t>.</a:t>
            </a:r>
            <a:endParaRPr lang="ko-KR" altLang="en-US" sz="1200" b="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9508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예를 들어 </a:t>
            </a:r>
            <a:r>
              <a:rPr lang="en-US" altLang="ko-KR" sz="1200" b="0" dirty="0">
                <a:solidFill>
                  <a:schemeClr val="tx1"/>
                </a:solidFill>
              </a:rPr>
              <a:t>&lt;</a:t>
            </a:r>
            <a:r>
              <a:rPr lang="ko-KR" altLang="en-US" sz="1200" b="0" dirty="0" err="1">
                <a:solidFill>
                  <a:schemeClr val="tx1"/>
                </a:solidFill>
              </a:rPr>
              <a:t>청춘터</a:t>
            </a:r>
            <a:r>
              <a:rPr lang="en-US" altLang="ko-KR" sz="1200" b="0" dirty="0">
                <a:solidFill>
                  <a:schemeClr val="tx1"/>
                </a:solidFill>
              </a:rPr>
              <a:t>&gt;</a:t>
            </a:r>
            <a:r>
              <a:rPr lang="ko-KR" altLang="en-US" sz="1200" b="0" dirty="0">
                <a:solidFill>
                  <a:schemeClr val="tx1"/>
                </a:solidFill>
              </a:rPr>
              <a:t>가 어떤 공모전인지</a:t>
            </a:r>
            <a:r>
              <a:rPr lang="en-US" altLang="ko-KR" sz="1200" b="0" dirty="0">
                <a:solidFill>
                  <a:schemeClr val="tx1"/>
                </a:solidFill>
              </a:rPr>
              <a:t>,</a:t>
            </a:r>
          </a:p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이 글을 올린 사람이 어떤 팀원을 원하는지</a:t>
            </a:r>
            <a:r>
              <a:rPr lang="en-US" altLang="ko-KR" sz="1200" b="0" dirty="0">
                <a:solidFill>
                  <a:schemeClr val="tx1"/>
                </a:solidFill>
              </a:rPr>
              <a:t>,</a:t>
            </a:r>
          </a:p>
          <a:p>
            <a:pPr fontAlgn="base"/>
            <a:endParaRPr lang="en-US" altLang="ko-KR" sz="1200" b="0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글을 눌러서 들어가서 내용을 확인 해야 한다</a:t>
            </a:r>
            <a:r>
              <a:rPr lang="en-US" altLang="ko-KR" sz="1200" b="0" dirty="0">
                <a:solidFill>
                  <a:schemeClr val="tx1"/>
                </a:solidFill>
              </a:rPr>
              <a:t>.</a:t>
            </a:r>
            <a:endParaRPr lang="ko-KR" altLang="en-US" sz="1200" b="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491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이렇게 간단한데 왜 안 했을까요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간단하지 않은 문제점이 몇가지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무슨 분야의 </a:t>
            </a:r>
            <a:r>
              <a:rPr lang="ko-KR" altLang="en-US" dirty="0" err="1"/>
              <a:t>공모전이냐에</a:t>
            </a:r>
            <a:r>
              <a:rPr lang="ko-KR" altLang="en-US" dirty="0"/>
              <a:t> 따라 게시글을 필터링 할 수 있는 기준들이 바뀌기 마련입니다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게임 개발 공모전에는 프로그래머</a:t>
            </a:r>
            <a:r>
              <a:rPr lang="en-US" altLang="ko-KR" dirty="0"/>
              <a:t>, </a:t>
            </a:r>
            <a:r>
              <a:rPr lang="ko-KR" altLang="en-US" dirty="0"/>
              <a:t>아티스트 등의 </a:t>
            </a:r>
            <a:r>
              <a:rPr lang="ko-KR" altLang="en-US" dirty="0" err="1"/>
              <a:t>직군을</a:t>
            </a:r>
            <a:r>
              <a:rPr lang="ko-KR" altLang="en-US" dirty="0"/>
              <a:t> 기준으로 쓸 수 있을 것이고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지역 소개 영상 제작 공모전에는 영상편집</a:t>
            </a:r>
            <a:r>
              <a:rPr lang="en-US" altLang="ko-KR" dirty="0"/>
              <a:t>, </a:t>
            </a:r>
            <a:r>
              <a:rPr lang="ko-KR" altLang="en-US" dirty="0"/>
              <a:t>배우 등의 </a:t>
            </a:r>
            <a:r>
              <a:rPr lang="ko-KR" altLang="en-US" dirty="0" err="1"/>
              <a:t>직군을</a:t>
            </a:r>
            <a:r>
              <a:rPr lang="ko-KR" altLang="en-US" dirty="0"/>
              <a:t> 기준으로 쓸 수 </a:t>
            </a:r>
            <a:r>
              <a:rPr lang="ko-KR" altLang="en-US" dirty="0" err="1"/>
              <a:t>있을텐데</a:t>
            </a:r>
            <a:endParaRPr lang="en-US" altLang="ko-KR" dirty="0"/>
          </a:p>
          <a:p>
            <a:r>
              <a:rPr lang="ko-KR" altLang="en-US" dirty="0"/>
              <a:t>모든 분야의 공모전을 커버하려면</a:t>
            </a:r>
            <a:r>
              <a:rPr lang="en-US" altLang="ko-KR" dirty="0"/>
              <a:t> </a:t>
            </a:r>
            <a:r>
              <a:rPr lang="ko-KR" altLang="en-US" dirty="0"/>
              <a:t>수없이 많은 기준이 필요하게 되기 때문이죠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그래서 저는 모든 분야의 공모전을 소개</a:t>
            </a:r>
            <a:r>
              <a:rPr lang="en-US" altLang="ko-KR" dirty="0"/>
              <a:t>, </a:t>
            </a:r>
            <a:r>
              <a:rPr lang="ko-KR" altLang="en-US" dirty="0"/>
              <a:t>관리하는 대신에</a:t>
            </a:r>
            <a:endParaRPr lang="en-US" altLang="ko-KR" dirty="0"/>
          </a:p>
          <a:p>
            <a:r>
              <a:rPr lang="ko-KR" altLang="en-US" dirty="0"/>
              <a:t>게임</a:t>
            </a:r>
            <a:r>
              <a:rPr lang="en-US" altLang="ko-KR" dirty="0"/>
              <a:t>, IT </a:t>
            </a:r>
            <a:r>
              <a:rPr lang="ko-KR" altLang="en-US" dirty="0"/>
              <a:t>개발에 집중하는 방식을 취했습니다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필터 </a:t>
            </a:r>
            <a:r>
              <a:rPr lang="en-US" altLang="ko-KR" dirty="0"/>
              <a:t>=&gt; </a:t>
            </a:r>
            <a:r>
              <a:rPr lang="ko-KR" altLang="en-US" dirty="0"/>
              <a:t>개발 공모전에 집중했기 때문에 제대로 사용할 수 있는 기능의 대표적인 예시</a:t>
            </a:r>
            <a:endParaRPr lang="en-US" altLang="ko-KR" dirty="0"/>
          </a:p>
          <a:p>
            <a:r>
              <a:rPr lang="ko-KR" altLang="en-US" dirty="0" err="1"/>
              <a:t>포폴</a:t>
            </a:r>
            <a:r>
              <a:rPr lang="ko-KR" altLang="en-US" dirty="0"/>
              <a:t> </a:t>
            </a:r>
            <a:r>
              <a:rPr lang="ko-KR" altLang="en-US" dirty="0" err="1"/>
              <a:t>공유기능</a:t>
            </a:r>
            <a:r>
              <a:rPr lang="ko-KR" altLang="en-US" dirty="0"/>
              <a:t> </a:t>
            </a:r>
            <a:r>
              <a:rPr lang="en-US" altLang="ko-KR" dirty="0"/>
              <a:t>=&gt; </a:t>
            </a:r>
            <a:r>
              <a:rPr lang="ko-KR" altLang="en-US" dirty="0"/>
              <a:t>알바 구인구직 앱</a:t>
            </a:r>
            <a:r>
              <a:rPr lang="ko-KR" altLang="en-US" baseline="0" dirty="0"/>
              <a:t> 이력서에서 따온 기능</a:t>
            </a:r>
            <a:endParaRPr lang="en-US" altLang="ko-KR" baseline="0" dirty="0"/>
          </a:p>
          <a:p>
            <a:r>
              <a:rPr lang="ko-KR" altLang="en-US" baseline="0" dirty="0"/>
              <a:t>개인 맞춤 추천 기능 </a:t>
            </a:r>
            <a:r>
              <a:rPr lang="en-US" altLang="ko-KR" baseline="0" dirty="0"/>
              <a:t>=&gt; </a:t>
            </a:r>
            <a:r>
              <a:rPr lang="ko-KR" altLang="en-US" baseline="0" dirty="0"/>
              <a:t>자신을 </a:t>
            </a:r>
            <a:r>
              <a:rPr lang="en-US" altLang="ko-KR" baseline="0" dirty="0"/>
              <a:t>‘C#</a:t>
            </a:r>
            <a:r>
              <a:rPr lang="ko-KR" altLang="en-US" baseline="0" dirty="0"/>
              <a:t>에 자신 있는 프로그래머</a:t>
            </a:r>
            <a:r>
              <a:rPr lang="en-US" altLang="ko-KR" baseline="0" dirty="0"/>
              <a:t>’</a:t>
            </a:r>
            <a:r>
              <a:rPr lang="ko-KR" altLang="en-US" baseline="0" dirty="0"/>
              <a:t>로 설정해두면 그에 맞는 팀의 구인광고를 띄워주는 형식</a:t>
            </a:r>
            <a:endParaRPr lang="en-US" altLang="ko-KR" baseline="0" dirty="0"/>
          </a:p>
          <a:p>
            <a:r>
              <a:rPr lang="ko-KR" altLang="en-US" baseline="0" dirty="0"/>
              <a:t>상호 연락 수단 </a:t>
            </a:r>
            <a:r>
              <a:rPr lang="en-US" altLang="ko-KR" baseline="0" dirty="0"/>
              <a:t>=&gt; </a:t>
            </a:r>
            <a:r>
              <a:rPr lang="ko-KR" altLang="en-US" baseline="0" dirty="0"/>
              <a:t>가입신청을 하기 전 팀장에게 추가적으로 질문할 사항이 있거나</a:t>
            </a:r>
            <a:r>
              <a:rPr lang="en-US" altLang="ko-KR" baseline="0" dirty="0"/>
              <a:t>, </a:t>
            </a:r>
            <a:r>
              <a:rPr lang="ko-KR" altLang="en-US" baseline="0" dirty="0"/>
              <a:t>팀원 간에 소통을 위한 쪽지 기능</a:t>
            </a:r>
            <a:endParaRPr lang="en-US" altLang="ko-KR" baseline="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109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모집 글 필터링 기능은 어떻게 구현할 것이냐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필터링할 모집 게시글이 개발 공모전으로 한정한다면</a:t>
            </a:r>
            <a:endParaRPr lang="en-US" altLang="ko-KR" dirty="0"/>
          </a:p>
          <a:p>
            <a:r>
              <a:rPr lang="ko-KR" altLang="en-US" dirty="0"/>
              <a:t>각 팀이</a:t>
            </a:r>
            <a:r>
              <a:rPr lang="en-US" altLang="ko-KR" dirty="0"/>
              <a:t> </a:t>
            </a:r>
            <a:r>
              <a:rPr lang="ko-KR" altLang="en-US" dirty="0"/>
              <a:t>어떤 엔진으로 개발 할 건지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게임이라면</a:t>
            </a:r>
            <a:r>
              <a:rPr lang="en-US" altLang="ko-KR" dirty="0"/>
              <a:t> </a:t>
            </a:r>
            <a:r>
              <a:rPr lang="ko-KR" altLang="en-US" dirty="0"/>
              <a:t>어떤 장르의 게임인지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개발자라면 어떤 엔진을 쓰는지</a:t>
            </a:r>
            <a:endParaRPr lang="en-US" altLang="ko-KR" dirty="0"/>
          </a:p>
          <a:p>
            <a:r>
              <a:rPr lang="ko-KR" altLang="en-US" dirty="0"/>
              <a:t>필터링이 가능해지겠죠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또한 포트폴리오도 마찬가지입니다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보낼 포트폴리오의 구조가 신청자 자신의 직군으로 한정되기 때문에</a:t>
            </a:r>
            <a:endParaRPr lang="en-US" altLang="ko-KR" dirty="0"/>
          </a:p>
          <a:p>
            <a:r>
              <a:rPr lang="ko-KR" altLang="en-US" dirty="0"/>
              <a:t>여러 파티에 지원한다 하더라도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72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So</a:t>
            </a:r>
            <a:r>
              <a:rPr lang="ko-KR" altLang="en-US" dirty="0"/>
              <a:t>전략</a:t>
            </a:r>
            <a:r>
              <a:rPr lang="en-US" altLang="ko-KR" dirty="0"/>
              <a:t>: </a:t>
            </a:r>
            <a:r>
              <a:rPr lang="ko-KR" altLang="en-US" dirty="0"/>
              <a:t>창업 지원금이 증가했으니 내 뛰어난 기획 능력을 바탕으로 기획서를 만들어서 정부의 창업 지원을 받는다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WO</a:t>
            </a:r>
            <a:r>
              <a:rPr lang="ko-KR" altLang="en-US" dirty="0"/>
              <a:t>전략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020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9D7B5-541E-7EA4-2431-8F78BE04BA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3CA37B-C57C-098A-32EB-B2AFE1A28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2C6C70-62B1-7B5C-EBE7-FE4A7230F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415E2-A60D-4489-AD81-182CD82D2ECF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359D5-8CDC-CD84-065C-5658FDD79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FC78A-403C-04FF-6E6F-FAD93BF31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812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_white_non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558885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D86FC-F761-4A6A-6C20-1CB915ABF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EE8658-6920-3C9E-00A3-3ACE837CF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B2EBC1-E24A-EFAA-E134-3525E7572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85FD1A-10F7-C603-E8EE-691FA5CCA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94ED-D2CE-4E49-B73E-C5286C380E90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B3F40D-1E03-9A02-A3CA-38E2D8F38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28D190-5C5B-BC4B-9CCA-FE839D35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75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E6FB79-9392-6620-A1A7-5C9257509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56621-A6ED-CE76-E36C-21B0BF8C8E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40BDA1-F941-F919-DF16-114F90736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F2FD7F-4A8F-8583-CDF1-458E30720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4D3FF-E472-4DC2-80FE-E12CD8B63AD7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E341BB-A4D1-E575-081E-C0DBBF451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14BDB8-8D99-582A-259E-83FFD8BBD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762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F709F-0FD5-4D19-F5E1-17AF533AD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BA15A8-A6E8-4AC9-BAB4-B22535C69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A33A22-96FB-212B-BBE7-8267D70CC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CC98E-2D7C-407C-BA64-BA87926E9148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DC0052-27D3-7155-AD41-80B272AF7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C09F5A-D05F-F996-192E-E9C5AE415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7727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A71C72-D2CC-EF51-F0BF-5B912D63C7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FD075A-535D-8797-9AAA-9EC250411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691C4-D111-0993-1412-8842E9FA8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5CF37-E009-4B6B-AD3C-1DB5950495F4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039303-D678-E2D3-F493-D7602E436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E01475-F44F-AEC7-9C73-2DC7A6B5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44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4031E-E641-C4CA-21C9-7A1FE93EB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C8EEE0-ED24-4DA2-9A98-817AA59C5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48F566-AE9A-C6E1-99C3-3EA692C8E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A898-7B4F-439D-AFA7-0759D944E8C1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C6F62E-2FBF-A364-D9CE-D70B60E25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16CE53-F12D-0023-C90C-249606728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793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DFEBF-AE13-21C4-B417-53C1912EC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383D3-0DFC-3B16-AFD9-ED826B49D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77E0C2-CA57-1569-4BB6-794AAE9FF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5BD-2B48-4FD3-BEAD-0F86707BFC1B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E2A88B-A6E2-FDD7-A876-FA2C7A1F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6CE3D9-A372-3E1C-8318-FD5849D3B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82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9459B-2F0C-11DA-17C7-CBC92F49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06E463-C691-C8B8-DA0F-39DE939C2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11B277-F030-EC73-A034-0956AEA09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4020CB-4B74-3F91-6FE7-D42743DB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D1D3-0660-4D73-9212-28872E2ACB5E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1C1C04-4D83-5A6B-660D-8D17C2593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63E102-AD39-A790-E46E-8FEDD3B18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685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9BC4F-AA18-765C-C0AE-9C7CE9923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3D5F2-0493-000D-ACB2-EDC390AFE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94222C-B029-A967-3A86-E3E4D143B3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30AE79-EA7B-3764-44E0-9C801DD5B8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7B8E2F-2266-F42F-38F4-B46D694EAE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1D2AC2-7CDC-D245-4827-8322C676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A0B0F-A8CC-4F0E-B9F2-FC5DBFDD2208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15EC7F-0464-AD0F-5B19-BDB80CAB0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1FC341-77CF-4D3F-158F-B91AD7C23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50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3CCDD-41F2-E828-F535-1D1310E35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15E5F0E-72FB-E641-00D1-527A9C807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4701-F808-4CD9-8519-9E07577849CB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450683-88B0-DFCB-D629-227A8F94F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D01974-FB93-1F53-CDAF-AC0793B7B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31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날짜 개체 틀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DABF-E070-4258-B1B7-DFC1AEE3F157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31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</p:spPr>
        <p:txBody>
          <a:bodyPr/>
          <a:lstStyle>
            <a:lvl1pPr>
              <a:defRPr lang="ko-KR" altLang="en-US" sz="9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46F885F-BBA5-4FEF-9723-E4BF6E51B844}" type="slidenum">
              <a:rPr lang="en-US" altLang="ko-KR" smtClean="0"/>
              <a:pPr/>
              <a:t>‹#›</a:t>
            </a:fld>
            <a:endParaRPr lang="en-US" dirty="0"/>
          </a:p>
        </p:txBody>
      </p:sp>
      <p:sp>
        <p:nvSpPr>
          <p:cNvPr id="32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 txBox="1">
            <a:spLocks/>
          </p:cNvSpPr>
          <p:nvPr userDrawn="1"/>
        </p:nvSpPr>
        <p:spPr>
          <a:xfrm>
            <a:off x="9508064" y="6586181"/>
            <a:ext cx="479164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lang="en-US" altLang="ko-KR" sz="90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solidFill>
                  <a:schemeClr val="tx1"/>
                </a:solidFill>
              </a:rPr>
              <a:t>/20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  <a:prstGeom prst="rect">
            <a:avLst/>
          </a:prstGeom>
        </p:spPr>
        <p:txBody>
          <a:bodyPr/>
          <a:lstStyle>
            <a:lvl1pPr>
              <a:defRPr lang="en-US" altLang="ko-KR" sz="9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90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_black_no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062895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00000D-6716-6256-E191-88D9D982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D2603-D48A-41C9-B8E8-AD7207FDF412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  <a:prstGeom prst="rect">
            <a:avLst/>
          </a:prstGeom>
        </p:spPr>
        <p:txBody>
          <a:bodyPr/>
          <a:lstStyle>
            <a:lvl1pPr>
              <a:defRPr lang="en-US" altLang="ko-KR" sz="90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</p:spPr>
        <p:txBody>
          <a:bodyPr/>
          <a:lstStyle>
            <a:lvl1pPr>
              <a:defRPr lang="ko-KR" altLang="en-US" sz="900" kern="120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46F885F-BBA5-4FEF-9723-E4BF6E51B844}" type="slidenum">
              <a:rPr lang="en-US" altLang="ko-KR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9506423" y="6586181"/>
            <a:ext cx="5118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/20</a:t>
            </a:r>
            <a:endParaRPr lang="ko-KR" altLang="en-US" sz="900" kern="12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99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AD6FF6-A1B0-1E23-9753-E1348B469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11A424-84CF-9C90-DD87-9705BCD0E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CD9DDE-7AC9-BDBE-F57B-7130F5A2F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37F26-0F57-472C-98EC-847139C55C31}" type="datetime1">
              <a:rPr lang="ko-KR" altLang="en-US" smtClean="0"/>
              <a:t>2024-06-16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A563BA-8FB1-C9EA-A62E-56F70D261C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F885F-BBA5-4FEF-9723-E4BF6E51B844}" type="slidenum">
              <a:rPr lang="ko-KR" altLang="en-US" smtClean="0"/>
              <a:pPr/>
              <a:t>‹#›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8747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2" r:id="rId8"/>
    <p:sldLayoutId id="2147483660" r:id="rId9"/>
    <p:sldLayoutId id="2147483661" r:id="rId10"/>
    <p:sldLayoutId id="2147483656" r:id="rId11"/>
    <p:sldLayoutId id="2147483657" r:id="rId12"/>
    <p:sldLayoutId id="2147483658" r:id="rId13"/>
    <p:sldLayoutId id="2147483659" r:id="rId1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image" Target="../media/image32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sv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41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7" Type="http://schemas.openxmlformats.org/officeDocument/2006/relationships/image" Target="../media/image53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9227FE4-AE00-93CC-06BC-F3036DCD060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DB185A-389C-1354-77FB-40F054D49CA0}"/>
              </a:ext>
            </a:extLst>
          </p:cNvPr>
          <p:cNvSpPr txBox="1"/>
          <p:nvPr/>
        </p:nvSpPr>
        <p:spPr>
          <a:xfrm>
            <a:off x="3182395" y="2705725"/>
            <a:ext cx="58272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dirty="0" err="1">
                <a:solidFill>
                  <a:schemeClr val="bg1"/>
                </a:solidFill>
                <a:latin typeface="+mj-lt"/>
                <a:ea typeface="Pretendard Black" panose="02000A03000000020004" pitchFamily="50" charset="-127"/>
                <a:cs typeface="Pretendard Black" panose="02000A03000000020004" pitchFamily="50" charset="-127"/>
              </a:rPr>
              <a:t>공모전ㄱㄱ</a:t>
            </a:r>
            <a:endParaRPr lang="en-US" altLang="ko-KR" sz="8800" dirty="0">
              <a:solidFill>
                <a:schemeClr val="bg1"/>
              </a:solidFill>
              <a:latin typeface="+mj-lt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FBE0A6-A618-3E78-FD7D-E3F7433F3C46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DB185A-389C-1354-77FB-40F054D49CA0}"/>
              </a:ext>
            </a:extLst>
          </p:cNvPr>
          <p:cNvSpPr txBox="1"/>
          <p:nvPr/>
        </p:nvSpPr>
        <p:spPr>
          <a:xfrm>
            <a:off x="4328661" y="3923587"/>
            <a:ext cx="38395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j-ea"/>
                <a:ea typeface="+mj-ea"/>
                <a:cs typeface="Pretendard Black" panose="02000A03000000020004" pitchFamily="50" charset="-127"/>
              </a:rPr>
              <a:t>더 쉬운 공모전 준비</a:t>
            </a:r>
            <a:endParaRPr lang="en-US" altLang="ko-KR" sz="3000" dirty="0">
              <a:solidFill>
                <a:schemeClr val="bg1"/>
              </a:solidFill>
              <a:latin typeface="+mj-ea"/>
              <a:ea typeface="+mj-ea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923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문제점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10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C2B1F19-37F6-1325-AF40-EF506B24E9F5}"/>
              </a:ext>
            </a:extLst>
          </p:cNvPr>
          <p:cNvSpPr/>
          <p:nvPr/>
        </p:nvSpPr>
        <p:spPr>
          <a:xfrm>
            <a:off x="9055758" y="1109191"/>
            <a:ext cx="2467752" cy="4639618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◀실제 운영중인 공모전 관련</a:t>
            </a:r>
            <a:endParaRPr lang="en-US" altLang="ko-KR" sz="11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사이트 화면</a:t>
            </a:r>
          </a:p>
          <a:p>
            <a:pPr fontAlgn="base"/>
            <a:endParaRPr lang="ko-KR" altLang="en-US" sz="1200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팀원의</a:t>
            </a:r>
            <a:r>
              <a:rPr lang="en-US" altLang="ko-KR" sz="1600" b="1" dirty="0">
                <a:solidFill>
                  <a:schemeClr val="tx1"/>
                </a:solidFill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</a:rPr>
              <a:t>포트폴리오를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팀장이 볼 방법이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마련되어 있지 않다</a:t>
            </a:r>
            <a:r>
              <a:rPr lang="en-US" altLang="ko-KR" sz="1600" b="1" dirty="0">
                <a:solidFill>
                  <a:schemeClr val="tx1"/>
                </a:solidFill>
              </a:rPr>
              <a:t>.</a:t>
            </a:r>
          </a:p>
          <a:p>
            <a:pPr fontAlgn="base"/>
            <a:endParaRPr lang="en-US" altLang="ko-KR" sz="16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때문에 팀장의 개인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연락처가 공개되어야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한다</a:t>
            </a:r>
            <a:r>
              <a:rPr lang="en-US" altLang="ko-KR" sz="1600" b="1" dirty="0">
                <a:solidFill>
                  <a:schemeClr val="tx1"/>
                </a:solidFill>
              </a:rPr>
              <a:t>.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456F264-D3DD-C641-45AE-836F091A0838}"/>
              </a:ext>
            </a:extLst>
          </p:cNvPr>
          <p:cNvGrpSpPr/>
          <p:nvPr/>
        </p:nvGrpSpPr>
        <p:grpSpPr>
          <a:xfrm>
            <a:off x="5176150" y="1256128"/>
            <a:ext cx="3777639" cy="4345743"/>
            <a:chOff x="-19091" y="1139910"/>
            <a:chExt cx="4893917" cy="5629894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BF43D30-27AE-2F53-5919-66B6934A00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3973"/>
            <a:stretch/>
          </p:blipFill>
          <p:spPr>
            <a:xfrm>
              <a:off x="-19091" y="1139910"/>
              <a:ext cx="4893917" cy="5629894"/>
            </a:xfrm>
            <a:prstGeom prst="rect">
              <a:avLst/>
            </a:prstGeom>
            <a:ln>
              <a:solidFill>
                <a:srgbClr val="0C0C0C"/>
              </a:solidFill>
            </a:ln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1FB2811-FE3B-A0FC-3085-C91D88F8E023}"/>
                </a:ext>
              </a:extLst>
            </p:cNvPr>
            <p:cNvSpPr/>
            <p:nvPr/>
          </p:nvSpPr>
          <p:spPr>
            <a:xfrm>
              <a:off x="371234" y="5729973"/>
              <a:ext cx="663852" cy="221061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0C0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DEAF41B-D8CE-1171-5243-36AF1E451FA7}"/>
              </a:ext>
            </a:extLst>
          </p:cNvPr>
          <p:cNvSpPr txBox="1"/>
          <p:nvPr/>
        </p:nvSpPr>
        <p:spPr>
          <a:xfrm flipH="1">
            <a:off x="5176150" y="5728713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씽굿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팀원모집 게시판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1188A53-2F15-8DE2-FAE4-E580B48E11BC}"/>
              </a:ext>
            </a:extLst>
          </p:cNvPr>
          <p:cNvGrpSpPr/>
          <p:nvPr/>
        </p:nvGrpSpPr>
        <p:grpSpPr>
          <a:xfrm>
            <a:off x="145494" y="1821769"/>
            <a:ext cx="4868803" cy="2702459"/>
            <a:chOff x="2995587" y="1600996"/>
            <a:chExt cx="6162101" cy="3420312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0D09A857-3B21-6CD5-8A34-7DC073796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95587" y="1600996"/>
              <a:ext cx="6162101" cy="342031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7C571A5-F209-AA74-8239-1FA11E297569}"/>
                </a:ext>
              </a:extLst>
            </p:cNvPr>
            <p:cNvSpPr/>
            <p:nvPr/>
          </p:nvSpPr>
          <p:spPr>
            <a:xfrm>
              <a:off x="3247637" y="4709411"/>
              <a:ext cx="1989209" cy="149553"/>
            </a:xfrm>
            <a:prstGeom prst="rect">
              <a:avLst/>
            </a:prstGeom>
            <a:solidFill>
              <a:srgbClr val="0C0C0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3DB0884-1FDB-9F7E-F0DB-B918B72AD5E8}"/>
              </a:ext>
            </a:extLst>
          </p:cNvPr>
          <p:cNvSpPr txBox="1"/>
          <p:nvPr/>
        </p:nvSpPr>
        <p:spPr>
          <a:xfrm flipH="1">
            <a:off x="145494" y="4622929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링커리어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팀원모집 게시판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82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6365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문제점 도출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&amp;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해결 방안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11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832D409-E109-B502-4767-CEDF38D0AD0C}"/>
              </a:ext>
            </a:extLst>
          </p:cNvPr>
          <p:cNvSpPr/>
          <p:nvPr/>
        </p:nvSpPr>
        <p:spPr>
          <a:xfrm>
            <a:off x="973711" y="1048215"/>
            <a:ext cx="2299591" cy="20152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공모전 소개 글에서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팀원 모집 게시글로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이어지지 않는다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12F266-963B-8A29-8891-13778F2846BE}"/>
              </a:ext>
            </a:extLst>
          </p:cNvPr>
          <p:cNvSpPr/>
          <p:nvPr/>
        </p:nvSpPr>
        <p:spPr>
          <a:xfrm>
            <a:off x="6130715" y="1048215"/>
            <a:ext cx="2299591" cy="20152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팀원의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포트폴리오를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팀장이 볼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sz="1800" b="1" dirty="0">
                <a:solidFill>
                  <a:schemeClr val="tx1"/>
                </a:solidFill>
              </a:rPr>
              <a:t>방법이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없다</a:t>
            </a:r>
            <a:r>
              <a:rPr lang="en-US" altLang="ko-KR" sz="18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98C596-C425-F393-C0E9-B45E3429DCCE}"/>
              </a:ext>
            </a:extLst>
          </p:cNvPr>
          <p:cNvSpPr/>
          <p:nvPr/>
        </p:nvSpPr>
        <p:spPr>
          <a:xfrm>
            <a:off x="3552213" y="1048215"/>
            <a:ext cx="2299591" cy="20152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필터 기능이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없어서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sz="1800" b="1" dirty="0">
                <a:solidFill>
                  <a:schemeClr val="tx1"/>
                </a:solidFill>
              </a:rPr>
              <a:t>원하는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모집 글을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골라볼 수 없다</a:t>
            </a:r>
            <a:r>
              <a:rPr lang="en-US" altLang="ko-KR" sz="18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35207B2-8FB0-98F1-7EDB-DFCF203A445A}"/>
              </a:ext>
            </a:extLst>
          </p:cNvPr>
          <p:cNvSpPr/>
          <p:nvPr/>
        </p:nvSpPr>
        <p:spPr>
          <a:xfrm>
            <a:off x="8686480" y="1048216"/>
            <a:ext cx="2299591" cy="20152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팀장의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sz="1800" b="1" dirty="0">
                <a:solidFill>
                  <a:schemeClr val="tx1"/>
                </a:solidFill>
              </a:rPr>
              <a:t>연락처가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공개되어야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sz="1800" b="1" dirty="0">
                <a:solidFill>
                  <a:schemeClr val="tx1"/>
                </a:solidFill>
              </a:rPr>
              <a:t>한다</a:t>
            </a:r>
            <a:r>
              <a:rPr lang="en-US" altLang="ko-KR" sz="18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6BF08B1-07A1-3900-747D-F6FA19E62829}"/>
              </a:ext>
            </a:extLst>
          </p:cNvPr>
          <p:cNvSpPr/>
          <p:nvPr/>
        </p:nvSpPr>
        <p:spPr>
          <a:xfrm>
            <a:off x="973711" y="4291435"/>
            <a:ext cx="2299591" cy="2015266"/>
          </a:xfrm>
          <a:prstGeom prst="rect">
            <a:avLst/>
          </a:prstGeom>
          <a:solidFill>
            <a:srgbClr val="00FFCC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공모전 </a:t>
            </a:r>
            <a:r>
              <a:rPr lang="ko-KR" altLang="en-US" b="1" dirty="0">
                <a:solidFill>
                  <a:schemeClr val="tx1"/>
                </a:solidFill>
              </a:rPr>
              <a:t>소개에서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b="1" dirty="0">
                <a:solidFill>
                  <a:schemeClr val="tx1"/>
                </a:solidFill>
              </a:rPr>
              <a:t>팀원 모집으로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b="1" dirty="0">
                <a:solidFill>
                  <a:schemeClr val="tx1"/>
                </a:solidFill>
              </a:rPr>
              <a:t>연결되는 구조로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b="1" dirty="0">
                <a:solidFill>
                  <a:schemeClr val="tx1"/>
                </a:solidFill>
              </a:rPr>
              <a:t>만든다</a:t>
            </a:r>
            <a:r>
              <a:rPr lang="ko-KR" altLang="en-US" sz="18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BB2AF12-4198-73C7-40B1-E56EC4DA9CF3}"/>
              </a:ext>
            </a:extLst>
          </p:cNvPr>
          <p:cNvSpPr/>
          <p:nvPr/>
        </p:nvSpPr>
        <p:spPr>
          <a:xfrm>
            <a:off x="6130715" y="4291435"/>
            <a:ext cx="2299591" cy="2015265"/>
          </a:xfrm>
          <a:prstGeom prst="rect">
            <a:avLst/>
          </a:prstGeom>
          <a:solidFill>
            <a:srgbClr val="F9474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팀장에게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포트폴리오를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보낼 수 있는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기능을 마련한다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B6A3A3E-4130-6DF6-4159-60A0D0B5DC0F}"/>
              </a:ext>
            </a:extLst>
          </p:cNvPr>
          <p:cNvSpPr/>
          <p:nvPr/>
        </p:nvSpPr>
        <p:spPr>
          <a:xfrm>
            <a:off x="3552213" y="4291435"/>
            <a:ext cx="2299591" cy="2015265"/>
          </a:xfrm>
          <a:prstGeom prst="rect">
            <a:avLst/>
          </a:prstGeom>
          <a:solidFill>
            <a:srgbClr val="F9474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모집 글 필터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기능을 제공한다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BA850D8-989F-C6A8-ED40-AC1109948CF2}"/>
              </a:ext>
            </a:extLst>
          </p:cNvPr>
          <p:cNvSpPr/>
          <p:nvPr/>
        </p:nvSpPr>
        <p:spPr>
          <a:xfrm>
            <a:off x="8686480" y="4291436"/>
            <a:ext cx="2299591" cy="2015265"/>
          </a:xfrm>
          <a:prstGeom prst="rect">
            <a:avLst/>
          </a:prstGeom>
          <a:solidFill>
            <a:srgbClr val="00FFCC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쪽지 기능을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제공한다</a:t>
            </a:r>
            <a:r>
              <a:rPr lang="en-US" altLang="ko-KR" sz="18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2048E671-A6CD-F55B-8AD2-559CD2C15FB5}"/>
              </a:ext>
            </a:extLst>
          </p:cNvPr>
          <p:cNvSpPr/>
          <p:nvPr/>
        </p:nvSpPr>
        <p:spPr>
          <a:xfrm rot="5400000">
            <a:off x="1641578" y="3245785"/>
            <a:ext cx="963855" cy="855831"/>
          </a:xfrm>
          <a:prstGeom prst="rightArrow">
            <a:avLst/>
          </a:prstGeom>
          <a:solidFill>
            <a:srgbClr val="00B0F0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D995C0EC-CF1D-EB1E-D970-47A721FD7D15}"/>
              </a:ext>
            </a:extLst>
          </p:cNvPr>
          <p:cNvSpPr/>
          <p:nvPr/>
        </p:nvSpPr>
        <p:spPr>
          <a:xfrm rot="5400000">
            <a:off x="4220080" y="3249543"/>
            <a:ext cx="963855" cy="855831"/>
          </a:xfrm>
          <a:prstGeom prst="rightArrow">
            <a:avLst/>
          </a:prstGeom>
          <a:solidFill>
            <a:srgbClr val="00B0F0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EF685D6C-F0CB-CDDF-2940-23B2DF6CE4B1}"/>
              </a:ext>
            </a:extLst>
          </p:cNvPr>
          <p:cNvSpPr/>
          <p:nvPr/>
        </p:nvSpPr>
        <p:spPr>
          <a:xfrm rot="5400000">
            <a:off x="6798582" y="3240942"/>
            <a:ext cx="963855" cy="855831"/>
          </a:xfrm>
          <a:prstGeom prst="rightArrow">
            <a:avLst/>
          </a:prstGeom>
          <a:solidFill>
            <a:srgbClr val="00B0F0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A79A0012-3ABF-369D-93C6-4779D215895E}"/>
              </a:ext>
            </a:extLst>
          </p:cNvPr>
          <p:cNvSpPr/>
          <p:nvPr/>
        </p:nvSpPr>
        <p:spPr>
          <a:xfrm rot="5400000">
            <a:off x="9354347" y="3249543"/>
            <a:ext cx="963855" cy="855831"/>
          </a:xfrm>
          <a:prstGeom prst="rightArrow">
            <a:avLst/>
          </a:prstGeom>
          <a:solidFill>
            <a:srgbClr val="00B0F0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래픽 10" descr="물음표 단색으로 채워진">
            <a:extLst>
              <a:ext uri="{FF2B5EF4-FFF2-40B4-BE49-F238E27FC236}">
                <a16:creationId xmlns:a16="http://schemas.microsoft.com/office/drawing/2014/main" id="{7E4ED36B-F5BD-7ACD-2716-5D3E8ADA9E0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51250" y="3207527"/>
            <a:ext cx="501515" cy="501515"/>
          </a:xfrm>
          <a:prstGeom prst="rect">
            <a:avLst/>
          </a:prstGeom>
        </p:spPr>
      </p:pic>
      <p:pic>
        <p:nvPicPr>
          <p:cNvPr id="12" name="그래픽 11" descr="물음표 단색으로 채워진">
            <a:extLst>
              <a:ext uri="{FF2B5EF4-FFF2-40B4-BE49-F238E27FC236}">
                <a16:creationId xmlns:a16="http://schemas.microsoft.com/office/drawing/2014/main" id="{B51323C4-A1AB-C6A6-009B-062DBEAECAB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29751" y="3186930"/>
            <a:ext cx="501515" cy="50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7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3672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해결방안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12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C0314A1-C7DF-0A1C-5891-32EA2E2077AB}"/>
              </a:ext>
            </a:extLst>
          </p:cNvPr>
          <p:cNvGrpSpPr/>
          <p:nvPr/>
        </p:nvGrpSpPr>
        <p:grpSpPr>
          <a:xfrm>
            <a:off x="3265799" y="1507964"/>
            <a:ext cx="2419777" cy="4741287"/>
            <a:chOff x="1316490" y="1105956"/>
            <a:chExt cx="1658072" cy="324881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D6C43D2D-6984-94C8-E6D7-E5CBE8034C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490" y="1105956"/>
              <a:ext cx="1658072" cy="32488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B2E2D1D-E19F-F1F5-328C-9EFA332DD69E}"/>
                </a:ext>
              </a:extLst>
            </p:cNvPr>
            <p:cNvSpPr/>
            <p:nvPr/>
          </p:nvSpPr>
          <p:spPr>
            <a:xfrm>
              <a:off x="1455213" y="2718977"/>
              <a:ext cx="1383239" cy="7711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☆ 추천 모집 글 ☆</a:t>
              </a:r>
              <a:endParaRPr lang="en-US" altLang="ko-KR" sz="1100" dirty="0">
                <a:solidFill>
                  <a:schemeClr val="tx1"/>
                </a:solidFill>
              </a:endParaRPr>
            </a:p>
            <a:p>
              <a:r>
                <a:rPr lang="ko-KR" altLang="en-US" sz="1050" dirty="0">
                  <a:solidFill>
                    <a:schemeClr val="tx1"/>
                  </a:solidFill>
                </a:rPr>
                <a:t>파티 </a:t>
              </a:r>
              <a:r>
                <a:rPr lang="en-US" altLang="ko-KR" sz="1050" dirty="0">
                  <a:solidFill>
                    <a:schemeClr val="tx1"/>
                  </a:solidFill>
                </a:rPr>
                <a:t>“</a:t>
              </a:r>
              <a:r>
                <a:rPr lang="en-US" altLang="ko-KR" sz="1050" dirty="0" err="1">
                  <a:solidFill>
                    <a:schemeClr val="tx1"/>
                  </a:solidFill>
                </a:rPr>
                <a:t>DevTeam</a:t>
              </a:r>
              <a:r>
                <a:rPr lang="en-US" altLang="ko-KR" sz="1050" dirty="0">
                  <a:solidFill>
                    <a:schemeClr val="tx1"/>
                  </a:solidFill>
                </a:rPr>
                <a:t>”</a:t>
              </a:r>
              <a:r>
                <a:rPr lang="ko-KR" altLang="en-US" sz="1050" dirty="0">
                  <a:solidFill>
                    <a:schemeClr val="tx1"/>
                  </a:solidFill>
                </a:rPr>
                <a:t> 모집</a:t>
              </a:r>
              <a:r>
                <a:rPr lang="en-US" altLang="ko-KR" sz="1050" dirty="0">
                  <a:solidFill>
                    <a:schemeClr val="tx1"/>
                  </a:solidFill>
                </a:rPr>
                <a:t>!</a:t>
              </a:r>
            </a:p>
            <a:p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</a:t>
              </a:r>
              <a:r>
                <a:rPr lang="ko-KR" altLang="en-US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프로그래머 </a:t>
              </a:r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1</a:t>
              </a:r>
              <a:r>
                <a:rPr lang="ko-KR" altLang="en-US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명 </a:t>
              </a:r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#Unity</a:t>
              </a:r>
            </a:p>
            <a:p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</a:t>
              </a:r>
              <a:r>
                <a:rPr lang="ko-KR" altLang="en-US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아티스트 </a:t>
              </a:r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1</a:t>
              </a:r>
              <a:r>
                <a:rPr lang="ko-KR" altLang="en-US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명 </a:t>
              </a:r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#2D</a:t>
              </a:r>
            </a:p>
            <a:p>
              <a:r>
                <a:rPr lang="en-US" altLang="ko-KR" sz="1050" dirty="0">
                  <a:solidFill>
                    <a:schemeClr val="tx1"/>
                  </a:solidFill>
                  <a:highlight>
                    <a:srgbClr val="00FFFF"/>
                  </a:highlight>
                </a:rPr>
                <a:t>#GIGDC 2024</a:t>
              </a:r>
            </a:p>
            <a:p>
              <a:endParaRPr lang="en-US" altLang="ko-KR" sz="600" dirty="0">
                <a:solidFill>
                  <a:schemeClr val="tx1"/>
                </a:solidFill>
                <a:highlight>
                  <a:srgbClr val="00FFFF"/>
                </a:highlight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6D93756-E8B0-BDAC-F36E-2B6F3E0AEBAC}"/>
                </a:ext>
              </a:extLst>
            </p:cNvPr>
            <p:cNvSpPr/>
            <p:nvPr/>
          </p:nvSpPr>
          <p:spPr>
            <a:xfrm>
              <a:off x="1440490" y="3492482"/>
              <a:ext cx="1397962" cy="44451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신규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공모전 </a:t>
              </a:r>
              <a:r>
                <a:rPr lang="ko-KR" altLang="en-US" dirty="0" err="1">
                  <a:solidFill>
                    <a:schemeClr val="tx1"/>
                  </a:solidFill>
                </a:rPr>
                <a:t>소개란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1D8DBA3-663B-FBEA-6562-19D2D09338AE}"/>
                </a:ext>
              </a:extLst>
            </p:cNvPr>
            <p:cNvSpPr/>
            <p:nvPr/>
          </p:nvSpPr>
          <p:spPr>
            <a:xfrm>
              <a:off x="1455212" y="3330409"/>
              <a:ext cx="516940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</a:rPr>
                <a:t>신청하기</a:t>
              </a:r>
              <a:endParaRPr lang="ko-KR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6A1A5AC-12EF-70B0-7C41-AA2C5F0C14AD}"/>
                </a:ext>
              </a:extLst>
            </p:cNvPr>
            <p:cNvSpPr/>
            <p:nvPr/>
          </p:nvSpPr>
          <p:spPr>
            <a:xfrm>
              <a:off x="2321512" y="3329855"/>
              <a:ext cx="516940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쪽지하기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FEE5DBC-4F18-2374-B85B-42CA6EBB6919}"/>
                </a:ext>
              </a:extLst>
            </p:cNvPr>
            <p:cNvSpPr/>
            <p:nvPr/>
          </p:nvSpPr>
          <p:spPr>
            <a:xfrm>
              <a:off x="1440490" y="1935454"/>
              <a:ext cx="1397963" cy="760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1100" dirty="0">
                  <a:solidFill>
                    <a:schemeClr val="tx1"/>
                  </a:solidFill>
                </a:rPr>
                <a:t>팀 관리 메뉴</a:t>
              </a:r>
              <a:endParaRPr lang="en-US" altLang="ko-KR" sz="1100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7D9C388-71A1-DD2B-C615-891D7BF8D2ED}"/>
                </a:ext>
              </a:extLst>
            </p:cNvPr>
            <p:cNvSpPr/>
            <p:nvPr/>
          </p:nvSpPr>
          <p:spPr>
            <a:xfrm>
              <a:off x="1483905" y="2338139"/>
              <a:ext cx="1290394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50" dirty="0">
                  <a:solidFill>
                    <a:schemeClr val="tx1"/>
                  </a:solidFill>
                </a:rPr>
                <a:t>파티 </a:t>
              </a:r>
              <a:r>
                <a:rPr lang="en-US" altLang="ko-KR" sz="1050" dirty="0">
                  <a:solidFill>
                    <a:schemeClr val="tx1"/>
                  </a:solidFill>
                </a:rPr>
                <a:t>“ABCD1234”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FF6FFA4-41D5-0FEB-35AF-46B134BF3DDD}"/>
                </a:ext>
              </a:extLst>
            </p:cNvPr>
            <p:cNvSpPr/>
            <p:nvPr/>
          </p:nvSpPr>
          <p:spPr>
            <a:xfrm>
              <a:off x="1483904" y="2120436"/>
              <a:ext cx="1290394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dirty="0">
                  <a:solidFill>
                    <a:schemeClr val="tx1"/>
                  </a:solidFill>
                </a:rPr>
                <a:t>파티 </a:t>
              </a:r>
              <a:r>
                <a:rPr lang="en-US" altLang="ko-KR" sz="1000" dirty="0">
                  <a:solidFill>
                    <a:schemeClr val="tx1"/>
                  </a:solidFill>
                </a:rPr>
                <a:t>“</a:t>
              </a:r>
              <a:r>
                <a:rPr lang="ko-KR" altLang="en-US" sz="1000" dirty="0" err="1">
                  <a:solidFill>
                    <a:schemeClr val="tx1"/>
                  </a:solidFill>
                </a:rPr>
                <a:t>앱기획</a:t>
              </a:r>
              <a:r>
                <a:rPr lang="ko-KR" altLang="en-US" sz="1000" dirty="0">
                  <a:solidFill>
                    <a:schemeClr val="tx1"/>
                  </a:solidFill>
                </a:rPr>
                <a:t> 망한 사람</a:t>
              </a:r>
              <a:r>
                <a:rPr lang="en-US" altLang="ko-KR" sz="1000" dirty="0">
                  <a:solidFill>
                    <a:schemeClr val="tx1"/>
                  </a:solidFill>
                </a:rPr>
                <a:t>”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3A1734B-1B09-A263-6FB7-9E2884022FAA}"/>
                </a:ext>
              </a:extLst>
            </p:cNvPr>
            <p:cNvSpPr/>
            <p:nvPr/>
          </p:nvSpPr>
          <p:spPr>
            <a:xfrm>
              <a:off x="2152650" y="1466785"/>
              <a:ext cx="685802" cy="4501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highlight>
                    <a:srgbClr val="FFFF00"/>
                  </a:highlight>
                </a:rPr>
                <a:t>모집중인</a:t>
              </a:r>
              <a:r>
                <a:rPr lang="en-US" altLang="ko-KR" sz="1600" dirty="0">
                  <a:solidFill>
                    <a:schemeClr val="tx1"/>
                  </a:solidFill>
                  <a:highlight>
                    <a:srgbClr val="FFFF00"/>
                  </a:highlight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  <a:highlight>
                    <a:srgbClr val="FFFF00"/>
                  </a:highlight>
                </a:rPr>
                <a:t>팀 검색</a:t>
              </a:r>
              <a:endParaRPr lang="en-US" altLang="ko-KR" sz="1600" dirty="0">
                <a:solidFill>
                  <a:schemeClr val="tx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4218017-8E4D-B9B6-A6D3-2364D2A90CB8}"/>
                </a:ext>
              </a:extLst>
            </p:cNvPr>
            <p:cNvSpPr/>
            <p:nvPr/>
          </p:nvSpPr>
          <p:spPr>
            <a:xfrm>
              <a:off x="1461030" y="1466785"/>
              <a:ext cx="685802" cy="4501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모집하기</a:t>
              </a:r>
              <a:endParaRPr lang="en-US" altLang="ko-KR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27469BD-3DF8-F830-B4C4-3CF120DF9F04}"/>
              </a:ext>
            </a:extLst>
          </p:cNvPr>
          <p:cNvSpPr/>
          <p:nvPr/>
        </p:nvSpPr>
        <p:spPr>
          <a:xfrm>
            <a:off x="591167" y="2738239"/>
            <a:ext cx="2299591" cy="2015265"/>
          </a:xfrm>
          <a:prstGeom prst="rect">
            <a:avLst/>
          </a:prstGeom>
          <a:solidFill>
            <a:srgbClr val="F9474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모집 글 필터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기능을 제공한다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9613283-B761-80AD-DF11-5D5276942D9A}"/>
              </a:ext>
            </a:extLst>
          </p:cNvPr>
          <p:cNvSpPr/>
          <p:nvPr/>
        </p:nvSpPr>
        <p:spPr>
          <a:xfrm>
            <a:off x="6319934" y="2720679"/>
            <a:ext cx="2299591" cy="2015265"/>
          </a:xfrm>
          <a:prstGeom prst="rect">
            <a:avLst/>
          </a:prstGeom>
          <a:solidFill>
            <a:srgbClr val="F9474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팀장에게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포트폴리오를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보낼 수 있는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기능을 마련한다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51222AA-FDBC-882E-F435-DDE54D98663C}"/>
              </a:ext>
            </a:extLst>
          </p:cNvPr>
          <p:cNvGrpSpPr/>
          <p:nvPr/>
        </p:nvGrpSpPr>
        <p:grpSpPr>
          <a:xfrm>
            <a:off x="9140150" y="1507964"/>
            <a:ext cx="2486081" cy="4741287"/>
            <a:chOff x="9217438" y="1121176"/>
            <a:chExt cx="1701373" cy="3248810"/>
          </a:xfrm>
        </p:grpSpPr>
        <p:pic>
          <p:nvPicPr>
            <p:cNvPr id="22" name="Picture 6">
              <a:extLst>
                <a:ext uri="{FF2B5EF4-FFF2-40B4-BE49-F238E27FC236}">
                  <a16:creationId xmlns:a16="http://schemas.microsoft.com/office/drawing/2014/main" id="{A80A6BE0-0786-CDEA-CABB-126B6003D4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17438" y="1121176"/>
              <a:ext cx="1658072" cy="32488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E6749E3-38B1-6E7B-BAF5-662BD8DB7646}"/>
                </a:ext>
              </a:extLst>
            </p:cNvPr>
            <p:cNvSpPr/>
            <p:nvPr/>
          </p:nvSpPr>
          <p:spPr>
            <a:xfrm>
              <a:off x="9352513" y="1473295"/>
              <a:ext cx="1373673" cy="250815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1100" dirty="0">
                  <a:solidFill>
                    <a:schemeClr val="tx1"/>
                  </a:solidFill>
                </a:rPr>
                <a:t>팀 </a:t>
              </a:r>
              <a:r>
                <a:rPr lang="en-US" altLang="ko-KR" sz="1100" dirty="0">
                  <a:solidFill>
                    <a:schemeClr val="tx1"/>
                  </a:solidFill>
                </a:rPr>
                <a:t>“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DevTeam</a:t>
              </a:r>
              <a:r>
                <a:rPr lang="en-US" altLang="ko-KR" sz="1100" dirty="0">
                  <a:solidFill>
                    <a:schemeClr val="tx1"/>
                  </a:solidFill>
                </a:rPr>
                <a:t>”</a:t>
              </a:r>
            </a:p>
            <a:p>
              <a:r>
                <a:rPr lang="en-US" altLang="ko-KR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</a:t>
              </a:r>
              <a:r>
                <a:rPr lang="ko-KR" altLang="en-US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프로그래머 </a:t>
              </a:r>
              <a:r>
                <a:rPr lang="en-US" altLang="ko-KR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1</a:t>
              </a:r>
              <a:r>
                <a:rPr lang="ko-KR" altLang="en-US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명</a:t>
              </a:r>
              <a:endParaRPr lang="en-US" altLang="ko-KR" sz="1000" dirty="0">
                <a:solidFill>
                  <a:schemeClr val="tx1"/>
                </a:solidFill>
                <a:highlight>
                  <a:srgbClr val="00FF00"/>
                </a:highlight>
              </a:endParaRPr>
            </a:p>
            <a:p>
              <a:r>
                <a:rPr lang="en-US" altLang="ko-KR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#Unity</a:t>
              </a:r>
              <a:r>
                <a:rPr lang="en-US" altLang="ko-KR" sz="1000" dirty="0">
                  <a:solidFill>
                    <a:schemeClr val="tx1"/>
                  </a:solidFill>
                </a:rPr>
                <a:t> </a:t>
              </a:r>
              <a:r>
                <a:rPr lang="ko-KR" altLang="en-US" sz="1000" dirty="0">
                  <a:solidFill>
                    <a:schemeClr val="tx1"/>
                  </a:solidFill>
                </a:rPr>
                <a:t>로 참가</a:t>
              </a:r>
              <a:r>
                <a:rPr lang="en-US" altLang="ko-KR" sz="1000" dirty="0">
                  <a:solidFill>
                    <a:schemeClr val="tx1"/>
                  </a:solidFill>
                </a:rPr>
                <a:t>!</a:t>
              </a:r>
            </a:p>
            <a:p>
              <a:endParaRPr lang="en-US" altLang="ko-KR" sz="1000" dirty="0">
                <a:solidFill>
                  <a:schemeClr val="tx1"/>
                </a:solidFill>
                <a:highlight>
                  <a:srgbClr val="00FF00"/>
                </a:highlight>
              </a:endParaRPr>
            </a:p>
            <a:p>
              <a:r>
                <a:rPr lang="ko-KR" altLang="en-US" sz="1000" dirty="0">
                  <a:solidFill>
                    <a:schemeClr val="tx1"/>
                  </a:solidFill>
                </a:rPr>
                <a:t>내 신청서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endParaRPr lang="en-US" altLang="ko-KR" sz="600" dirty="0" err="1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9BC3C59-45B5-505B-33BE-D03577A1B103}"/>
                </a:ext>
              </a:extLst>
            </p:cNvPr>
            <p:cNvSpPr/>
            <p:nvPr/>
          </p:nvSpPr>
          <p:spPr>
            <a:xfrm>
              <a:off x="9352513" y="2040275"/>
              <a:ext cx="1384274" cy="11458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800" dirty="0">
                  <a:solidFill>
                    <a:schemeClr val="tx1"/>
                  </a:solidFill>
                </a:rPr>
                <a:t>안녕하세요</a:t>
              </a:r>
              <a:r>
                <a:rPr lang="en-US" altLang="ko-KR" sz="800" dirty="0">
                  <a:solidFill>
                    <a:schemeClr val="tx1"/>
                  </a:solidFill>
                </a:rPr>
                <a:t>!</a:t>
              </a:r>
            </a:p>
            <a:p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Unity </a:t>
              </a:r>
              <a:r>
                <a:rPr lang="ko-KR" altLang="en-US" sz="800" dirty="0">
                  <a:solidFill>
                    <a:schemeClr val="tx1"/>
                  </a:solidFill>
                </a:rPr>
                <a:t>사용 가능한 프로그래머 김</a:t>
              </a:r>
              <a:r>
                <a:rPr lang="en-US" altLang="ko-KR" sz="800" dirty="0">
                  <a:solidFill>
                    <a:schemeClr val="tx1"/>
                  </a:solidFill>
                </a:rPr>
                <a:t>xx </a:t>
              </a:r>
              <a:r>
                <a:rPr lang="ko-KR" altLang="en-US" sz="800" dirty="0">
                  <a:solidFill>
                    <a:schemeClr val="tx1"/>
                  </a:solidFill>
                </a:rPr>
                <a:t>입니다</a:t>
              </a:r>
              <a:r>
                <a:rPr lang="en-US" altLang="ko-KR" sz="800" dirty="0">
                  <a:solidFill>
                    <a:schemeClr val="tx1"/>
                  </a:solidFill>
                </a:rPr>
                <a:t>.</a:t>
              </a: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2D</a:t>
              </a:r>
              <a:r>
                <a:rPr lang="ko-KR" altLang="en-US" sz="800" dirty="0">
                  <a:solidFill>
                    <a:schemeClr val="tx1"/>
                  </a:solidFill>
                </a:rPr>
                <a:t> 그림도 조금 할 수 있어요</a:t>
              </a:r>
              <a:r>
                <a:rPr lang="en-US" altLang="ko-KR" sz="800" dirty="0">
                  <a:solidFill>
                    <a:schemeClr val="tx1"/>
                  </a:solidFill>
                </a:rPr>
                <a:t>!</a:t>
              </a:r>
            </a:p>
            <a:p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ko-KR" altLang="en-US" sz="800" dirty="0">
                  <a:solidFill>
                    <a:schemeClr val="tx1"/>
                  </a:solidFill>
                </a:rPr>
                <a:t>수상</a:t>
              </a:r>
              <a:r>
                <a:rPr lang="en-US" altLang="ko-KR" sz="800" dirty="0">
                  <a:solidFill>
                    <a:schemeClr val="tx1"/>
                  </a:solidFill>
                </a:rPr>
                <a:t>/</a:t>
              </a:r>
              <a:r>
                <a:rPr lang="ko-KR" altLang="en-US" sz="800" dirty="0">
                  <a:solidFill>
                    <a:schemeClr val="tx1"/>
                  </a:solidFill>
                </a:rPr>
                <a:t>참가 이력</a:t>
              </a:r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  - GIGDC 2021 </a:t>
              </a:r>
              <a:r>
                <a:rPr lang="ko-KR" altLang="en-US" sz="800" dirty="0">
                  <a:solidFill>
                    <a:schemeClr val="tx1"/>
                  </a:solidFill>
                </a:rPr>
                <a:t>우수상 </a:t>
              </a:r>
              <a:r>
                <a:rPr lang="en-US" altLang="ko-KR" sz="800" dirty="0">
                  <a:solidFill>
                    <a:schemeClr val="tx1"/>
                  </a:solidFill>
                </a:rPr>
                <a:t>“</a:t>
              </a:r>
              <a:r>
                <a:rPr lang="ko-KR" altLang="en-US" sz="800" dirty="0" err="1">
                  <a:solidFill>
                    <a:schemeClr val="tx1"/>
                  </a:solidFill>
                </a:rPr>
                <a:t>꿀잼게임</a:t>
              </a:r>
              <a:r>
                <a:rPr lang="en-US" altLang="ko-KR" sz="800" dirty="0">
                  <a:solidFill>
                    <a:schemeClr val="tx1"/>
                  </a:solidFill>
                </a:rPr>
                <a:t>”</a:t>
              </a: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  - “</a:t>
              </a:r>
              <a:r>
                <a:rPr lang="ko-KR" altLang="en-US" sz="800" dirty="0">
                  <a:solidFill>
                    <a:schemeClr val="tx1"/>
                  </a:solidFill>
                </a:rPr>
                <a:t>재밌는 게임</a:t>
              </a:r>
              <a:r>
                <a:rPr lang="en-US" altLang="ko-KR" sz="800" dirty="0">
                  <a:solidFill>
                    <a:schemeClr val="tx1"/>
                  </a:solidFill>
                </a:rPr>
                <a:t>” </a:t>
              </a:r>
              <a:r>
                <a:rPr lang="ko-KR" altLang="en-US" sz="800" dirty="0">
                  <a:solidFill>
                    <a:schemeClr val="tx1"/>
                  </a:solidFill>
                </a:rPr>
                <a:t>개발 참여</a:t>
              </a:r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  - “</a:t>
              </a:r>
              <a:r>
                <a:rPr lang="ko-KR" altLang="en-US" sz="800" dirty="0">
                  <a:solidFill>
                    <a:schemeClr val="tx1"/>
                  </a:solidFill>
                </a:rPr>
                <a:t>다른 게임</a:t>
              </a:r>
              <a:r>
                <a:rPr lang="en-US" altLang="ko-KR" sz="800" dirty="0">
                  <a:solidFill>
                    <a:schemeClr val="tx1"/>
                  </a:solidFill>
                </a:rPr>
                <a:t>” </a:t>
              </a:r>
              <a:r>
                <a:rPr lang="ko-KR" altLang="en-US" sz="800" dirty="0">
                  <a:solidFill>
                    <a:schemeClr val="tx1"/>
                  </a:solidFill>
                </a:rPr>
                <a:t>개발 참여</a:t>
              </a:r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…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71BAFA6-5078-A4B1-6617-E1E3C06FB32C}"/>
                </a:ext>
              </a:extLst>
            </p:cNvPr>
            <p:cNvSpPr/>
            <p:nvPr/>
          </p:nvSpPr>
          <p:spPr>
            <a:xfrm>
              <a:off x="10577513" y="2040276"/>
              <a:ext cx="148673" cy="1361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b="1" dirty="0">
                <a:solidFill>
                  <a:schemeClr val="accent6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0093306-6919-CF8A-48D3-D716438D5D9A}"/>
                </a:ext>
              </a:extLst>
            </p:cNvPr>
            <p:cNvSpPr txBox="1"/>
            <p:nvPr/>
          </p:nvSpPr>
          <p:spPr>
            <a:xfrm>
              <a:off x="10546300" y="1984027"/>
              <a:ext cx="3725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00" b="1" dirty="0">
                  <a:solidFill>
                    <a:schemeClr val="accent6"/>
                  </a:solidFill>
                </a:rPr>
                <a:t>V</a:t>
              </a:r>
              <a:endParaRPr lang="ko-KR" altLang="en-US" sz="800" b="1" dirty="0">
                <a:solidFill>
                  <a:schemeClr val="accent6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B3E330-9619-B6C1-CA12-DE2C7026C475}"/>
                </a:ext>
              </a:extLst>
            </p:cNvPr>
            <p:cNvSpPr/>
            <p:nvPr/>
          </p:nvSpPr>
          <p:spPr>
            <a:xfrm>
              <a:off x="9354337" y="3187332"/>
              <a:ext cx="1384274" cy="28504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새 신청서 작성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81D0670-69FD-B33F-1BAB-D1B351DD97CB}"/>
                </a:ext>
              </a:extLst>
            </p:cNvPr>
            <p:cNvSpPr/>
            <p:nvPr/>
          </p:nvSpPr>
          <p:spPr>
            <a:xfrm>
              <a:off x="9352513" y="3821129"/>
              <a:ext cx="516940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dirty="0" err="1">
                  <a:solidFill>
                    <a:schemeClr val="tx1"/>
                  </a:solidFill>
                </a:rPr>
                <a:t>뒤로가기</a:t>
              </a:r>
              <a:endParaRPr lang="ko-KR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64C604E-87EE-72CA-2077-06B403C6EFEF}"/>
                </a:ext>
              </a:extLst>
            </p:cNvPr>
            <p:cNvSpPr/>
            <p:nvPr/>
          </p:nvSpPr>
          <p:spPr>
            <a:xfrm>
              <a:off x="10122233" y="3819242"/>
              <a:ext cx="612147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ko-KR" altLang="en-US" sz="1000" dirty="0">
                  <a:solidFill>
                    <a:schemeClr val="tx1"/>
                  </a:solidFill>
                </a:rPr>
                <a:t>신청서</a:t>
              </a:r>
              <a:r>
                <a:rPr lang="ko-KR" altLang="en-US" sz="600" dirty="0">
                  <a:solidFill>
                    <a:schemeClr val="tx1"/>
                  </a:solidFill>
                </a:rPr>
                <a:t> </a:t>
              </a:r>
              <a:r>
                <a:rPr lang="ko-KR" altLang="en-US" sz="1000" dirty="0">
                  <a:solidFill>
                    <a:schemeClr val="tx1"/>
                  </a:solidFill>
                </a:rPr>
                <a:t>전송</a:t>
              </a:r>
              <a:endParaRPr lang="ko-KR" altLang="en-US" sz="6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D60626D-1828-EBD1-16DA-FAA584A0D5FD}"/>
              </a:ext>
            </a:extLst>
          </p:cNvPr>
          <p:cNvSpPr/>
          <p:nvPr/>
        </p:nvSpPr>
        <p:spPr>
          <a:xfrm>
            <a:off x="3419025" y="3823962"/>
            <a:ext cx="2067914" cy="1163513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6A9DEEB-5610-699E-4829-69E704C905D2}"/>
              </a:ext>
            </a:extLst>
          </p:cNvPr>
          <p:cNvSpPr/>
          <p:nvPr/>
        </p:nvSpPr>
        <p:spPr>
          <a:xfrm>
            <a:off x="9334857" y="2849290"/>
            <a:ext cx="2030727" cy="1671251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69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13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1F366351-93BF-9263-15EF-6F03988FF5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7028580"/>
              </p:ext>
            </p:extLst>
          </p:nvPr>
        </p:nvGraphicFramePr>
        <p:xfrm>
          <a:off x="1676400" y="1209678"/>
          <a:ext cx="8839200" cy="5142056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767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3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3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14497">
                <a:tc rowSpan="2">
                  <a:txBody>
                    <a:bodyPr/>
                    <a:lstStyle/>
                    <a:p>
                      <a:pPr algn="ctr"/>
                      <a:r>
                        <a:rPr lang="en-AU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    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핵심 파트너십</a:t>
                      </a:r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중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,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고등학교 교사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학생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IT/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디자인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관련 학과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코딩 문제 사이트</a:t>
                      </a:r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공모전 주최자  </a:t>
                      </a:r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82296" marR="82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      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핵심 활동</a:t>
                      </a:r>
                      <a:endParaRPr lang="en-US" altLang="ko-KR" sz="14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서버 운영</a:t>
                      </a:r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공모전 소개 글 게시</a:t>
                      </a:r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앱 홍보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82296" marR="82296"/>
                </a:tc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가치 제안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kern="1200" noProof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개인 사용자</a:t>
                      </a:r>
                      <a:r>
                        <a:rPr lang="en-US" altLang="ko-KR" sz="1100" b="0" kern="1200" noProof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-&gt;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공모전 관련 정보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팀원 모집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빠른 참가 신청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기업 사용자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-&gt;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자사 공모전 홍보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tc rowSpan="2"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고객 관계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신규 공모전 소식 공지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고객 세그먼트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게임 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/ IT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 개발 팀을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꾸리거나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관련 공모전에 참가할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10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대 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~ 20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대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프로그래머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,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디자이너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,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기획자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 </a:t>
                      </a:r>
                      <a:endParaRPr kumimoji="0" lang="en-AU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97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      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핵심 자원</a:t>
                      </a:r>
                      <a:endParaRPr lang="en-AU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접속자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수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제휴 공모전 기업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,</a:t>
                      </a:r>
                      <a:r>
                        <a:rPr lang="en-US" altLang="ko-KR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</a:t>
                      </a:r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기관</a:t>
                      </a:r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</a:t>
                      </a:r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82296" marR="82296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채널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어플리케이션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&amp;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웹 사이트</a:t>
                      </a:r>
                      <a:endParaRPr kumimoji="0" lang="en-AU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36436"/>
                  </a:ext>
                </a:extLst>
              </a:tr>
              <a:tr h="1417784"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400" b="0" kern="120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비용</a:t>
                      </a:r>
                      <a:endParaRPr lang="en-US" altLang="ko-KR" sz="1400" b="0" kern="120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서버 유지비</a:t>
                      </a:r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마케팅 비</a:t>
                      </a:r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커뮤니티 관리자 인건비</a:t>
                      </a:r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82296" marR="82296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수익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앱 또는 사이트의 배너 광고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8" name="Picture 13">
            <a:extLst>
              <a:ext uri="{FF2B5EF4-FFF2-40B4-BE49-F238E27FC236}">
                <a16:creationId xmlns:a16="http://schemas.microsoft.com/office/drawing/2014/main" id="{7C548CB0-B5DC-F3CB-950C-91280F7AEE34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766786" y="1226431"/>
            <a:ext cx="508000" cy="608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4">
            <a:extLst>
              <a:ext uri="{FF2B5EF4-FFF2-40B4-BE49-F238E27FC236}">
                <a16:creationId xmlns:a16="http://schemas.microsoft.com/office/drawing/2014/main" id="{E81ED02B-B275-8E45-B70E-581C4E87FA19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5249" y="1209013"/>
            <a:ext cx="508000" cy="53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6">
            <a:extLst>
              <a:ext uri="{FF2B5EF4-FFF2-40B4-BE49-F238E27FC236}">
                <a16:creationId xmlns:a16="http://schemas.microsoft.com/office/drawing/2014/main" id="{5896CB61-BB34-B3D5-383A-5F70D0671D14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82838" y="1139187"/>
            <a:ext cx="558800" cy="57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7">
            <a:extLst>
              <a:ext uri="{FF2B5EF4-FFF2-40B4-BE49-F238E27FC236}">
                <a16:creationId xmlns:a16="http://schemas.microsoft.com/office/drawing/2014/main" id="{B0D4B9EB-C629-686B-C324-C7E33D400951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 l="11171"/>
          <a:stretch>
            <a:fillRect/>
          </a:stretch>
        </p:blipFill>
        <p:spPr bwMode="auto">
          <a:xfrm>
            <a:off x="6258834" y="4986906"/>
            <a:ext cx="452438" cy="57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9">
            <a:extLst>
              <a:ext uri="{FF2B5EF4-FFF2-40B4-BE49-F238E27FC236}">
                <a16:creationId xmlns:a16="http://schemas.microsoft.com/office/drawing/2014/main" id="{6A4E0142-8126-A8E2-6711-AAA912056AC2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481096" y="1183939"/>
            <a:ext cx="700148" cy="657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20">
            <a:extLst>
              <a:ext uri="{FF2B5EF4-FFF2-40B4-BE49-F238E27FC236}">
                <a16:creationId xmlns:a16="http://schemas.microsoft.com/office/drawing/2014/main" id="{10E73F38-6269-07E6-0679-9FCED1546333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734627" y="1218562"/>
            <a:ext cx="4794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21">
            <a:extLst>
              <a:ext uri="{FF2B5EF4-FFF2-40B4-BE49-F238E27FC236}">
                <a16:creationId xmlns:a16="http://schemas.microsoft.com/office/drawing/2014/main" id="{50AA3E71-DC8D-00CF-4A93-38F73211CBAD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rcRect t="8025" r="6839"/>
          <a:stretch>
            <a:fillRect/>
          </a:stretch>
        </p:blipFill>
        <p:spPr bwMode="auto">
          <a:xfrm>
            <a:off x="1819050" y="5044056"/>
            <a:ext cx="534988" cy="515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18">
            <a:extLst>
              <a:ext uri="{FF2B5EF4-FFF2-40B4-BE49-F238E27FC236}">
                <a16:creationId xmlns:a16="http://schemas.microsoft.com/office/drawing/2014/main" id="{F2A0F725-BF50-6A0D-1C81-6E81452A8AD1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rcRect b="6728"/>
          <a:stretch>
            <a:fillRect/>
          </a:stretch>
        </p:blipFill>
        <p:spPr bwMode="auto">
          <a:xfrm>
            <a:off x="3481096" y="2951127"/>
            <a:ext cx="671805" cy="59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D22D59DB-D2AB-C087-A627-3087499CF4CF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7050768" y="2879734"/>
            <a:ext cx="498475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11B1358-CCA1-985F-D6E0-A0912BBC0DFF}"/>
              </a:ext>
            </a:extLst>
          </p:cNvPr>
          <p:cNvSpPr txBox="1"/>
          <p:nvPr/>
        </p:nvSpPr>
        <p:spPr>
          <a:xfrm>
            <a:off x="1611310" y="909715"/>
            <a:ext cx="2569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i="1" spc="600" dirty="0">
                <a:solidFill>
                  <a:schemeClr val="bg2">
                    <a:lumMod val="25000"/>
                  </a:schemeClr>
                </a:solidFill>
              </a:rPr>
              <a:t>비즈니스 모델 캔버스</a:t>
            </a:r>
          </a:p>
        </p:txBody>
      </p:sp>
    </p:spTree>
    <p:extLst>
      <p:ext uri="{BB962C8B-B14F-4D97-AF65-F5344CB8AC3E}">
        <p14:creationId xmlns:p14="http://schemas.microsoft.com/office/powerpoint/2010/main" val="8184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031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 – SWOT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분석</a:t>
            </a:r>
            <a:endParaRPr lang="en-US" altLang="ko-KR" sz="2000" spc="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432C68A-9322-06F7-32AE-BC6B1F761D2B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14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9" name="Google Shape;593;p25">
            <a:extLst>
              <a:ext uri="{FF2B5EF4-FFF2-40B4-BE49-F238E27FC236}">
                <a16:creationId xmlns:a16="http://schemas.microsoft.com/office/drawing/2014/main" id="{2001CB16-140D-B3EB-65E4-2323B5CFA343}"/>
              </a:ext>
            </a:extLst>
          </p:cNvPr>
          <p:cNvGrpSpPr/>
          <p:nvPr/>
        </p:nvGrpSpPr>
        <p:grpSpPr>
          <a:xfrm>
            <a:off x="1420279" y="1141433"/>
            <a:ext cx="4268841" cy="2364913"/>
            <a:chOff x="1303652" y="1208166"/>
            <a:chExt cx="2908673" cy="1611388"/>
          </a:xfrm>
        </p:grpSpPr>
        <p:sp>
          <p:nvSpPr>
            <p:cNvPr id="10" name="Google Shape;594;p25">
              <a:extLst>
                <a:ext uri="{FF2B5EF4-FFF2-40B4-BE49-F238E27FC236}">
                  <a16:creationId xmlns:a16="http://schemas.microsoft.com/office/drawing/2014/main" id="{DD9E10DA-EECF-0861-8E35-F091C9131D08}"/>
                </a:ext>
              </a:extLst>
            </p:cNvPr>
            <p:cNvSpPr/>
            <p:nvPr/>
          </p:nvSpPr>
          <p:spPr>
            <a:xfrm rot="-5400000">
              <a:off x="1423877" y="1203098"/>
              <a:ext cx="1140288" cy="115042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85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95;p25">
              <a:extLst>
                <a:ext uri="{FF2B5EF4-FFF2-40B4-BE49-F238E27FC236}">
                  <a16:creationId xmlns:a16="http://schemas.microsoft.com/office/drawing/2014/main" id="{99D795EB-7CE9-B293-C996-1A82743938AD}"/>
                </a:ext>
              </a:extLst>
            </p:cNvPr>
            <p:cNvSpPr/>
            <p:nvPr/>
          </p:nvSpPr>
          <p:spPr>
            <a:xfrm>
              <a:off x="1535514" y="1320177"/>
              <a:ext cx="2676811" cy="1499377"/>
            </a:xfrm>
            <a:custGeom>
              <a:avLst/>
              <a:gdLst/>
              <a:ahLst/>
              <a:cxnLst/>
              <a:rect l="l" t="t" r="r" b="b"/>
              <a:pathLst>
                <a:path w="102668" h="57508" extrusionOk="0">
                  <a:moveTo>
                    <a:pt x="2596" y="0"/>
                  </a:moveTo>
                  <a:cubicBezTo>
                    <a:pt x="1167" y="0"/>
                    <a:pt x="0" y="1155"/>
                    <a:pt x="0" y="2584"/>
                  </a:cubicBezTo>
                  <a:lnTo>
                    <a:pt x="0" y="54924"/>
                  </a:lnTo>
                  <a:cubicBezTo>
                    <a:pt x="0" y="56353"/>
                    <a:pt x="1167" y="57508"/>
                    <a:pt x="2596" y="57508"/>
                  </a:cubicBezTo>
                  <a:lnTo>
                    <a:pt x="100072" y="57508"/>
                  </a:lnTo>
                  <a:cubicBezTo>
                    <a:pt x="101501" y="57508"/>
                    <a:pt x="102668" y="56353"/>
                    <a:pt x="102668" y="54924"/>
                  </a:cubicBezTo>
                  <a:lnTo>
                    <a:pt x="102668" y="2584"/>
                  </a:lnTo>
                  <a:cubicBezTo>
                    <a:pt x="102668" y="1155"/>
                    <a:pt x="101501" y="0"/>
                    <a:pt x="1000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548625" tIns="91425" rIns="5486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뛰어난 앱 기획 능력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-</a:t>
              </a:r>
              <a:r>
                <a:rPr lang="ko-KR" altLang="en-US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자신감</a:t>
              </a:r>
              <a:r>
                <a:rPr lang="en-US" altLang="ko-KR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(</a:t>
              </a:r>
              <a:r>
                <a:rPr lang="ko-KR" altLang="en-US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거짓 자료</a:t>
              </a:r>
              <a:r>
                <a:rPr lang="en-US" altLang="ko-KR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)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</p:txBody>
        </p:sp>
        <p:sp>
          <p:nvSpPr>
            <p:cNvPr id="14" name="Google Shape;596;p25">
              <a:extLst>
                <a:ext uri="{FF2B5EF4-FFF2-40B4-BE49-F238E27FC236}">
                  <a16:creationId xmlns:a16="http://schemas.microsoft.com/office/drawing/2014/main" id="{39D4FF5A-B839-B52A-26D7-0286E1505A47}"/>
                </a:ext>
              </a:extLst>
            </p:cNvPr>
            <p:cNvSpPr/>
            <p:nvPr/>
          </p:nvSpPr>
          <p:spPr>
            <a:xfrm rot="-5400000">
              <a:off x="1422053" y="1204922"/>
              <a:ext cx="1140288" cy="1146775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97;p25">
              <a:extLst>
                <a:ext uri="{FF2B5EF4-FFF2-40B4-BE49-F238E27FC236}">
                  <a16:creationId xmlns:a16="http://schemas.microsoft.com/office/drawing/2014/main" id="{3B756198-5131-ADF5-74C2-9DF23BC6F4AF}"/>
                </a:ext>
              </a:extLst>
            </p:cNvPr>
            <p:cNvSpPr txBox="1"/>
            <p:nvPr/>
          </p:nvSpPr>
          <p:spPr>
            <a:xfrm rot="-2700000">
              <a:off x="1303652" y="1500868"/>
              <a:ext cx="1111996" cy="2980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ea typeface="Fira Sans Extra Condensed Medium"/>
                  <a:cs typeface="Fira Sans Extra Condensed Medium"/>
                  <a:sym typeface="Fira Sans Extra Condensed Medium"/>
                </a:rPr>
                <a:t>Strengths</a:t>
              </a:r>
              <a:endParaRPr sz="1500">
                <a:solidFill>
                  <a:srgbClr val="FFFFFF"/>
                </a:solidFill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8" name="Google Shape;598;p25">
            <a:extLst>
              <a:ext uri="{FF2B5EF4-FFF2-40B4-BE49-F238E27FC236}">
                <a16:creationId xmlns:a16="http://schemas.microsoft.com/office/drawing/2014/main" id="{4E9EFF09-06D8-A34A-387F-018E2C168EA8}"/>
              </a:ext>
            </a:extLst>
          </p:cNvPr>
          <p:cNvGrpSpPr/>
          <p:nvPr/>
        </p:nvGrpSpPr>
        <p:grpSpPr>
          <a:xfrm>
            <a:off x="6320835" y="1025778"/>
            <a:ext cx="4208241" cy="2480577"/>
            <a:chOff x="4912876" y="1129357"/>
            <a:chExt cx="2867382" cy="1690198"/>
          </a:xfrm>
        </p:grpSpPr>
        <p:sp>
          <p:nvSpPr>
            <p:cNvPr id="25" name="Google Shape;599;p25">
              <a:extLst>
                <a:ext uri="{FF2B5EF4-FFF2-40B4-BE49-F238E27FC236}">
                  <a16:creationId xmlns:a16="http://schemas.microsoft.com/office/drawing/2014/main" id="{1782B025-21FF-9646-2CC9-EA29763EE226}"/>
                </a:ext>
              </a:extLst>
            </p:cNvPr>
            <p:cNvSpPr/>
            <p:nvPr/>
          </p:nvSpPr>
          <p:spPr>
            <a:xfrm>
              <a:off x="6550275" y="1188539"/>
              <a:ext cx="1171394" cy="118180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2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00;p25">
              <a:extLst>
                <a:ext uri="{FF2B5EF4-FFF2-40B4-BE49-F238E27FC236}">
                  <a16:creationId xmlns:a16="http://schemas.microsoft.com/office/drawing/2014/main" id="{4701CDE4-76AA-8680-1ADE-11BD88E91D88}"/>
                </a:ext>
              </a:extLst>
            </p:cNvPr>
            <p:cNvSpPr/>
            <p:nvPr/>
          </p:nvSpPr>
          <p:spPr>
            <a:xfrm>
              <a:off x="4912876" y="1320177"/>
              <a:ext cx="2676811" cy="1499377"/>
            </a:xfrm>
            <a:custGeom>
              <a:avLst/>
              <a:gdLst/>
              <a:ahLst/>
              <a:cxnLst/>
              <a:rect l="l" t="t" r="r" b="b"/>
              <a:pathLst>
                <a:path w="102668" h="57508" extrusionOk="0">
                  <a:moveTo>
                    <a:pt x="2584" y="0"/>
                  </a:moveTo>
                  <a:cubicBezTo>
                    <a:pt x="1155" y="0"/>
                    <a:pt x="0" y="1155"/>
                    <a:pt x="0" y="2584"/>
                  </a:cubicBezTo>
                  <a:lnTo>
                    <a:pt x="0" y="54924"/>
                  </a:lnTo>
                  <a:cubicBezTo>
                    <a:pt x="0" y="56353"/>
                    <a:pt x="1155" y="57508"/>
                    <a:pt x="2584" y="57508"/>
                  </a:cubicBezTo>
                  <a:lnTo>
                    <a:pt x="100072" y="57508"/>
                  </a:lnTo>
                  <a:cubicBezTo>
                    <a:pt x="101501" y="57508"/>
                    <a:pt x="102668" y="56353"/>
                    <a:pt x="102668" y="54924"/>
                  </a:cubicBezTo>
                  <a:lnTo>
                    <a:pt x="102668" y="2584"/>
                  </a:lnTo>
                  <a:cubicBezTo>
                    <a:pt x="102668" y="1155"/>
                    <a:pt x="101501" y="0"/>
                    <a:pt x="1000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548625" tIns="91425" rIns="548625" bIns="91425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웹</a:t>
              </a:r>
              <a:r>
                <a:rPr lang="en-US" altLang="ko-KR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/</a:t>
              </a: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앱 개발 능력 부족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-</a:t>
              </a:r>
              <a:r>
                <a:rPr lang="ko-KR" altLang="en-US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웹 </a:t>
              </a:r>
              <a:r>
                <a:rPr lang="en-US" altLang="ko-KR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/ 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앱 개발 경험 </a:t>
              </a: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X</a:t>
              </a:r>
            </a:p>
          </p:txBody>
        </p:sp>
        <p:sp>
          <p:nvSpPr>
            <p:cNvPr id="27" name="Google Shape;601;p25">
              <a:extLst>
                <a:ext uri="{FF2B5EF4-FFF2-40B4-BE49-F238E27FC236}">
                  <a16:creationId xmlns:a16="http://schemas.microsoft.com/office/drawing/2014/main" id="{3B8B96BF-F200-8F25-F2AC-5B351AA9F128}"/>
                </a:ext>
              </a:extLst>
            </p:cNvPr>
            <p:cNvSpPr/>
            <p:nvPr/>
          </p:nvSpPr>
          <p:spPr>
            <a:xfrm>
              <a:off x="6550275" y="1188539"/>
              <a:ext cx="1171394" cy="1178056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602;p25">
              <a:extLst>
                <a:ext uri="{FF2B5EF4-FFF2-40B4-BE49-F238E27FC236}">
                  <a16:creationId xmlns:a16="http://schemas.microsoft.com/office/drawing/2014/main" id="{3A3FCDDC-4B95-99A5-1EE8-74B6C4FBF05C}"/>
                </a:ext>
              </a:extLst>
            </p:cNvPr>
            <p:cNvSpPr txBox="1"/>
            <p:nvPr/>
          </p:nvSpPr>
          <p:spPr>
            <a:xfrm rot="2700000">
              <a:off x="6696737" y="1488448"/>
              <a:ext cx="1142543" cy="3063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ea typeface="Fira Sans Extra Condensed Medium"/>
                  <a:cs typeface="Fira Sans Extra Condensed Medium"/>
                  <a:sym typeface="Fira Sans Extra Condensed Medium"/>
                </a:rPr>
                <a:t>Weaknesses</a:t>
              </a:r>
              <a:endParaRPr sz="1500">
                <a:solidFill>
                  <a:srgbClr val="FFFFFF"/>
                </a:solidFill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9" name="Google Shape;603;p25">
            <a:extLst>
              <a:ext uri="{FF2B5EF4-FFF2-40B4-BE49-F238E27FC236}">
                <a16:creationId xmlns:a16="http://schemas.microsoft.com/office/drawing/2014/main" id="{1EB9EAE4-15C7-EED5-D5CD-E136A4D23252}"/>
              </a:ext>
            </a:extLst>
          </p:cNvPr>
          <p:cNvGrpSpPr/>
          <p:nvPr/>
        </p:nvGrpSpPr>
        <p:grpSpPr>
          <a:xfrm>
            <a:off x="6327774" y="3987862"/>
            <a:ext cx="4294096" cy="2387361"/>
            <a:chOff x="4912876" y="2966592"/>
            <a:chExt cx="2925882" cy="1626684"/>
          </a:xfrm>
        </p:grpSpPr>
        <p:sp>
          <p:nvSpPr>
            <p:cNvPr id="30" name="Google Shape;604;p25">
              <a:extLst>
                <a:ext uri="{FF2B5EF4-FFF2-40B4-BE49-F238E27FC236}">
                  <a16:creationId xmlns:a16="http://schemas.microsoft.com/office/drawing/2014/main" id="{181EBBF2-F902-5406-4A6E-3C2758E0F282}"/>
                </a:ext>
              </a:extLst>
            </p:cNvPr>
            <p:cNvSpPr/>
            <p:nvPr/>
          </p:nvSpPr>
          <p:spPr>
            <a:xfrm rot="5400000">
              <a:off x="6555402" y="3427116"/>
              <a:ext cx="1161000" cy="1171319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2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05;p25">
              <a:extLst>
                <a:ext uri="{FF2B5EF4-FFF2-40B4-BE49-F238E27FC236}">
                  <a16:creationId xmlns:a16="http://schemas.microsoft.com/office/drawing/2014/main" id="{F39AC728-0BE7-156B-A0E1-7CED5B9D0EDE}"/>
                </a:ext>
              </a:extLst>
            </p:cNvPr>
            <p:cNvSpPr/>
            <p:nvPr/>
          </p:nvSpPr>
          <p:spPr>
            <a:xfrm>
              <a:off x="4912876" y="2966592"/>
              <a:ext cx="2676811" cy="1499664"/>
            </a:xfrm>
            <a:custGeom>
              <a:avLst/>
              <a:gdLst/>
              <a:ahLst/>
              <a:cxnLst/>
              <a:rect l="l" t="t" r="r" b="b"/>
              <a:pathLst>
                <a:path w="102668" h="57519" extrusionOk="0">
                  <a:moveTo>
                    <a:pt x="2584" y="0"/>
                  </a:moveTo>
                  <a:cubicBezTo>
                    <a:pt x="1155" y="0"/>
                    <a:pt x="0" y="1167"/>
                    <a:pt x="0" y="2596"/>
                  </a:cubicBezTo>
                  <a:lnTo>
                    <a:pt x="0" y="54923"/>
                  </a:lnTo>
                  <a:cubicBezTo>
                    <a:pt x="0" y="56352"/>
                    <a:pt x="1155" y="57519"/>
                    <a:pt x="2584" y="57519"/>
                  </a:cubicBezTo>
                  <a:lnTo>
                    <a:pt x="100072" y="57519"/>
                  </a:lnTo>
                  <a:cubicBezTo>
                    <a:pt x="101501" y="57519"/>
                    <a:pt x="102668" y="56352"/>
                    <a:pt x="102668" y="54923"/>
                  </a:cubicBezTo>
                  <a:lnTo>
                    <a:pt x="102668" y="2596"/>
                  </a:lnTo>
                  <a:cubicBezTo>
                    <a:pt x="102668" y="1167"/>
                    <a:pt x="101501" y="0"/>
                    <a:pt x="1000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548625" tIns="91425" rIns="548625" bIns="91425" anchor="ctr" anchorCtr="0">
              <a:noAutofit/>
            </a:bodyPr>
            <a:lstStyle/>
            <a:p>
              <a:pPr marR="0" algn="ctr" fontAlgn="auto">
                <a:lnSpc>
                  <a:spcPct val="100000"/>
                </a:lnSpc>
                <a:buClr>
                  <a:schemeClr val="dk1"/>
                </a:buClr>
                <a:buSzPts val="1100"/>
                <a:tabLst/>
                <a:defRPr/>
              </a:pP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‘</a:t>
              </a:r>
              <a:r>
                <a:rPr lang="en-US" altLang="ko-KR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24</a:t>
              </a: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년 정부 창업 지원</a:t>
              </a:r>
              <a:endParaRPr lang="en-US" altLang="ko-KR" dirty="0">
                <a:solidFill>
                  <a:srgbClr val="434343"/>
                </a:solidFill>
                <a:latin typeface="+mj-lt"/>
                <a:ea typeface="D2Coding" panose="020B0609020101020101" pitchFamily="49" charset="-127"/>
                <a:cs typeface="Roboto"/>
                <a:sym typeface="Roboto"/>
              </a:endParaRPr>
            </a:p>
            <a:p>
              <a:pPr marR="0" algn="ctr" fontAlgn="auto">
                <a:lnSpc>
                  <a:spcPct val="100000"/>
                </a:lnSpc>
                <a:buClr>
                  <a:schemeClr val="dk1"/>
                </a:buClr>
                <a:buSzPts val="1100"/>
                <a:tabLst/>
                <a:defRPr/>
              </a:pP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사업 예산 증가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lang="en-US" altLang="ko-KR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-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정부</a:t>
              </a: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24 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정책뉴스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2024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년 중앙부처 및 지자체창업지원사업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통합공고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  <a:sym typeface="Roboto"/>
              </a:endParaRPr>
            </a:p>
          </p:txBody>
        </p:sp>
        <p:sp>
          <p:nvSpPr>
            <p:cNvPr id="32" name="Google Shape;606;p25">
              <a:extLst>
                <a:ext uri="{FF2B5EF4-FFF2-40B4-BE49-F238E27FC236}">
                  <a16:creationId xmlns:a16="http://schemas.microsoft.com/office/drawing/2014/main" id="{456EFEE3-8898-8443-76F2-5555093BE2E2}"/>
                </a:ext>
              </a:extLst>
            </p:cNvPr>
            <p:cNvSpPr/>
            <p:nvPr/>
          </p:nvSpPr>
          <p:spPr>
            <a:xfrm rot="5400000">
              <a:off x="6557259" y="3428973"/>
              <a:ext cx="1161000" cy="1167604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607;p25">
              <a:extLst>
                <a:ext uri="{FF2B5EF4-FFF2-40B4-BE49-F238E27FC236}">
                  <a16:creationId xmlns:a16="http://schemas.microsoft.com/office/drawing/2014/main" id="{33E41D26-918E-6450-075D-A727B47C5768}"/>
                </a:ext>
              </a:extLst>
            </p:cNvPr>
            <p:cNvSpPr txBox="1"/>
            <p:nvPr/>
          </p:nvSpPr>
          <p:spPr>
            <a:xfrm rot="-2700000">
              <a:off x="6706397" y="3991914"/>
              <a:ext cx="1132361" cy="303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rgbClr val="FFFFFF"/>
                  </a:solidFill>
                  <a:ea typeface="Fira Sans Extra Condensed Medium"/>
                  <a:cs typeface="Fira Sans Extra Condensed Medium"/>
                  <a:sym typeface="Fira Sans Extra Condensed Medium"/>
                </a:rPr>
                <a:t>Opportunities</a:t>
              </a:r>
              <a:endParaRPr sz="1500" dirty="0">
                <a:solidFill>
                  <a:srgbClr val="FFFFFF"/>
                </a:solidFill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4" name="Google Shape;608;p25">
            <a:extLst>
              <a:ext uri="{FF2B5EF4-FFF2-40B4-BE49-F238E27FC236}">
                <a16:creationId xmlns:a16="http://schemas.microsoft.com/office/drawing/2014/main" id="{EA03FC79-0755-F57C-AF65-D4DE51F9E734}"/>
              </a:ext>
            </a:extLst>
          </p:cNvPr>
          <p:cNvGrpSpPr/>
          <p:nvPr/>
        </p:nvGrpSpPr>
        <p:grpSpPr>
          <a:xfrm>
            <a:off x="1501215" y="3990639"/>
            <a:ext cx="4184900" cy="2473015"/>
            <a:chOff x="1360846" y="2966592"/>
            <a:chExt cx="2851479" cy="1685046"/>
          </a:xfrm>
        </p:grpSpPr>
        <p:sp>
          <p:nvSpPr>
            <p:cNvPr id="35" name="Google Shape;609;p25">
              <a:extLst>
                <a:ext uri="{FF2B5EF4-FFF2-40B4-BE49-F238E27FC236}">
                  <a16:creationId xmlns:a16="http://schemas.microsoft.com/office/drawing/2014/main" id="{5E10AFAD-5C32-42F2-42C3-4F1919074816}"/>
                </a:ext>
              </a:extLst>
            </p:cNvPr>
            <p:cNvSpPr/>
            <p:nvPr/>
          </p:nvSpPr>
          <p:spPr>
            <a:xfrm rot="10800000">
              <a:off x="1418667" y="3432273"/>
              <a:ext cx="1150533" cy="116083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9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10;p25">
              <a:extLst>
                <a:ext uri="{FF2B5EF4-FFF2-40B4-BE49-F238E27FC236}">
                  <a16:creationId xmlns:a16="http://schemas.microsoft.com/office/drawing/2014/main" id="{6F1B3924-0069-7570-D964-745AB45F6901}"/>
                </a:ext>
              </a:extLst>
            </p:cNvPr>
            <p:cNvSpPr/>
            <p:nvPr/>
          </p:nvSpPr>
          <p:spPr>
            <a:xfrm>
              <a:off x="1535514" y="2966592"/>
              <a:ext cx="2676811" cy="1499664"/>
            </a:xfrm>
            <a:custGeom>
              <a:avLst/>
              <a:gdLst/>
              <a:ahLst/>
              <a:cxnLst/>
              <a:rect l="l" t="t" r="r" b="b"/>
              <a:pathLst>
                <a:path w="102668" h="57519" extrusionOk="0">
                  <a:moveTo>
                    <a:pt x="2596" y="0"/>
                  </a:moveTo>
                  <a:cubicBezTo>
                    <a:pt x="1167" y="0"/>
                    <a:pt x="0" y="1167"/>
                    <a:pt x="0" y="2596"/>
                  </a:cubicBezTo>
                  <a:lnTo>
                    <a:pt x="0" y="54923"/>
                  </a:lnTo>
                  <a:cubicBezTo>
                    <a:pt x="0" y="56352"/>
                    <a:pt x="1167" y="57519"/>
                    <a:pt x="2596" y="57519"/>
                  </a:cubicBezTo>
                  <a:lnTo>
                    <a:pt x="100072" y="57519"/>
                  </a:lnTo>
                  <a:cubicBezTo>
                    <a:pt x="101501" y="57519"/>
                    <a:pt x="102668" y="56352"/>
                    <a:pt x="102668" y="54923"/>
                  </a:cubicBezTo>
                  <a:lnTo>
                    <a:pt x="102668" y="2596"/>
                  </a:lnTo>
                  <a:cubicBezTo>
                    <a:pt x="102668" y="1167"/>
                    <a:pt x="101501" y="0"/>
                    <a:pt x="1000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548625" tIns="91425" rIns="548625" bIns="91425" anchor="ctr" anchorCtr="0">
              <a:noAutofit/>
            </a:bodyPr>
            <a:lstStyle/>
            <a:p>
              <a:pPr algn="ctr"/>
              <a:r>
                <a:rPr lang="ko-KR" altLang="en-US" sz="1800" dirty="0">
                  <a:latin typeface="+mn-ea"/>
                </a:rPr>
                <a:t>이미 많이 존재하는</a:t>
              </a:r>
              <a:endParaRPr lang="en-US" altLang="ko-KR" sz="1800" dirty="0">
                <a:latin typeface="+mn-ea"/>
              </a:endParaRPr>
            </a:p>
            <a:p>
              <a:pPr algn="ctr"/>
              <a:r>
                <a:rPr lang="ko-KR" altLang="en-US" sz="1800" dirty="0">
                  <a:latin typeface="+mn-ea"/>
                </a:rPr>
                <a:t>유사 앱</a:t>
              </a:r>
              <a:r>
                <a:rPr lang="en-US" altLang="ko-KR" sz="1800" dirty="0">
                  <a:latin typeface="+mn-ea"/>
                </a:rPr>
                <a:t>, </a:t>
              </a:r>
              <a:r>
                <a:rPr lang="ko-KR" altLang="en-US" sz="1800" dirty="0">
                  <a:latin typeface="+mn-ea"/>
                </a:rPr>
                <a:t>사이트</a:t>
              </a:r>
              <a:endParaRPr lang="en-US" altLang="ko-KR" sz="1800" dirty="0">
                <a:latin typeface="+mn-ea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-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유사 컨텐츠 인터넷 조사 결과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</p:txBody>
        </p:sp>
        <p:sp>
          <p:nvSpPr>
            <p:cNvPr id="37" name="Google Shape;611;p25">
              <a:extLst>
                <a:ext uri="{FF2B5EF4-FFF2-40B4-BE49-F238E27FC236}">
                  <a16:creationId xmlns:a16="http://schemas.microsoft.com/office/drawing/2014/main" id="{8B0CE072-20D3-1A21-3D2C-990C51164F07}"/>
                </a:ext>
              </a:extLst>
            </p:cNvPr>
            <p:cNvSpPr/>
            <p:nvPr/>
          </p:nvSpPr>
          <p:spPr>
            <a:xfrm rot="10800000">
              <a:off x="1418667" y="3435954"/>
              <a:ext cx="1150533" cy="1157153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12;p25">
              <a:extLst>
                <a:ext uri="{FF2B5EF4-FFF2-40B4-BE49-F238E27FC236}">
                  <a16:creationId xmlns:a16="http://schemas.microsoft.com/office/drawing/2014/main" id="{182E0825-CBE2-AC39-780F-6FCEBABC4299}"/>
                </a:ext>
              </a:extLst>
            </p:cNvPr>
            <p:cNvSpPr txBox="1"/>
            <p:nvPr/>
          </p:nvSpPr>
          <p:spPr>
            <a:xfrm rot="2700000">
              <a:off x="1303007" y="3997774"/>
              <a:ext cx="1122178" cy="3012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rgbClr val="FFFFFF"/>
                  </a:solidFill>
                  <a:ea typeface="Fira Sans Extra Condensed Medium"/>
                  <a:cs typeface="Fira Sans Extra Condensed Medium"/>
                  <a:sym typeface="Fira Sans Extra Condensed Medium"/>
                </a:rPr>
                <a:t>Threats</a:t>
              </a:r>
              <a:endParaRPr sz="1500" dirty="0">
                <a:solidFill>
                  <a:srgbClr val="FFFFFF"/>
                </a:solidFill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9" name="Google Shape;613;p25">
            <a:extLst>
              <a:ext uri="{FF2B5EF4-FFF2-40B4-BE49-F238E27FC236}">
                <a16:creationId xmlns:a16="http://schemas.microsoft.com/office/drawing/2014/main" id="{01C1F260-BA38-066B-E1B8-A8E712D80E88}"/>
              </a:ext>
            </a:extLst>
          </p:cNvPr>
          <p:cNvGrpSpPr/>
          <p:nvPr/>
        </p:nvGrpSpPr>
        <p:grpSpPr>
          <a:xfrm>
            <a:off x="4949874" y="2704047"/>
            <a:ext cx="2091612" cy="2089323"/>
            <a:chOff x="3853147" y="2179376"/>
            <a:chExt cx="1425168" cy="1423609"/>
          </a:xfrm>
        </p:grpSpPr>
        <p:sp>
          <p:nvSpPr>
            <p:cNvPr id="40" name="Google Shape;614;p25">
              <a:extLst>
                <a:ext uri="{FF2B5EF4-FFF2-40B4-BE49-F238E27FC236}">
                  <a16:creationId xmlns:a16="http://schemas.microsoft.com/office/drawing/2014/main" id="{F016CEBA-B113-EE82-E0A1-AD346A5D4D27}"/>
                </a:ext>
              </a:extLst>
            </p:cNvPr>
            <p:cNvSpPr/>
            <p:nvPr/>
          </p:nvSpPr>
          <p:spPr>
            <a:xfrm>
              <a:off x="3949375" y="2255139"/>
              <a:ext cx="1254765" cy="1254739"/>
            </a:xfrm>
            <a:custGeom>
              <a:avLst/>
              <a:gdLst/>
              <a:ahLst/>
              <a:cxnLst/>
              <a:rect l="l" t="t" r="r" b="b"/>
              <a:pathLst>
                <a:path w="48126" h="48125" extrusionOk="0">
                  <a:moveTo>
                    <a:pt x="24063" y="0"/>
                  </a:moveTo>
                  <a:cubicBezTo>
                    <a:pt x="10776" y="0"/>
                    <a:pt x="1" y="10775"/>
                    <a:pt x="1" y="24062"/>
                  </a:cubicBezTo>
                  <a:cubicBezTo>
                    <a:pt x="1" y="37350"/>
                    <a:pt x="10776" y="48125"/>
                    <a:pt x="24063" y="48125"/>
                  </a:cubicBezTo>
                  <a:cubicBezTo>
                    <a:pt x="37351" y="48125"/>
                    <a:pt x="48126" y="37350"/>
                    <a:pt x="48126" y="24062"/>
                  </a:cubicBezTo>
                  <a:cubicBezTo>
                    <a:pt x="48126" y="10775"/>
                    <a:pt x="37351" y="0"/>
                    <a:pt x="240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15;p25">
              <a:extLst>
                <a:ext uri="{FF2B5EF4-FFF2-40B4-BE49-F238E27FC236}">
                  <a16:creationId xmlns:a16="http://schemas.microsoft.com/office/drawing/2014/main" id="{15C35FC1-9F6A-87C5-E0E3-F2CD680D660A}"/>
                </a:ext>
              </a:extLst>
            </p:cNvPr>
            <p:cNvSpPr/>
            <p:nvPr/>
          </p:nvSpPr>
          <p:spPr>
            <a:xfrm>
              <a:off x="4492279" y="2705517"/>
              <a:ext cx="785408" cy="897468"/>
            </a:xfrm>
            <a:custGeom>
              <a:avLst/>
              <a:gdLst/>
              <a:ahLst/>
              <a:cxnLst/>
              <a:rect l="l" t="t" r="r" b="b"/>
              <a:pathLst>
                <a:path w="30124" h="34422" extrusionOk="0">
                  <a:moveTo>
                    <a:pt x="28790" y="1"/>
                  </a:moveTo>
                  <a:cubicBezTo>
                    <a:pt x="26778" y="822"/>
                    <a:pt x="25361" y="1477"/>
                    <a:pt x="23278" y="2061"/>
                  </a:cubicBezTo>
                  <a:cubicBezTo>
                    <a:pt x="23682" y="3680"/>
                    <a:pt x="23659" y="5347"/>
                    <a:pt x="23659" y="7085"/>
                  </a:cubicBezTo>
                  <a:cubicBezTo>
                    <a:pt x="23659" y="18563"/>
                    <a:pt x="14550" y="27933"/>
                    <a:pt x="3073" y="27933"/>
                  </a:cubicBezTo>
                  <a:cubicBezTo>
                    <a:pt x="2930" y="27933"/>
                    <a:pt x="2787" y="27933"/>
                    <a:pt x="2644" y="27921"/>
                  </a:cubicBezTo>
                  <a:cubicBezTo>
                    <a:pt x="1834" y="29028"/>
                    <a:pt x="1180" y="29636"/>
                    <a:pt x="1" y="30814"/>
                  </a:cubicBezTo>
                  <a:cubicBezTo>
                    <a:pt x="989" y="31993"/>
                    <a:pt x="2561" y="33481"/>
                    <a:pt x="3251" y="34422"/>
                  </a:cubicBezTo>
                  <a:cubicBezTo>
                    <a:pt x="18229" y="34315"/>
                    <a:pt x="30124" y="22230"/>
                    <a:pt x="30124" y="7228"/>
                  </a:cubicBezTo>
                  <a:cubicBezTo>
                    <a:pt x="30124" y="4728"/>
                    <a:pt x="29421" y="2311"/>
                    <a:pt x="28790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16;p25">
              <a:extLst>
                <a:ext uri="{FF2B5EF4-FFF2-40B4-BE49-F238E27FC236}">
                  <a16:creationId xmlns:a16="http://schemas.microsoft.com/office/drawing/2014/main" id="{C46F55D9-C5CC-CD8D-F96E-4EB9952C5582}"/>
                </a:ext>
              </a:extLst>
            </p:cNvPr>
            <p:cNvSpPr/>
            <p:nvPr/>
          </p:nvSpPr>
          <p:spPr>
            <a:xfrm>
              <a:off x="4451009" y="2179376"/>
              <a:ext cx="827306" cy="786659"/>
            </a:xfrm>
            <a:custGeom>
              <a:avLst/>
              <a:gdLst/>
              <a:ahLst/>
              <a:cxnLst/>
              <a:rect l="l" t="t" r="r" b="b"/>
              <a:pathLst>
                <a:path w="31731" h="30172" extrusionOk="0">
                  <a:moveTo>
                    <a:pt x="4418" y="1"/>
                  </a:moveTo>
                  <a:cubicBezTo>
                    <a:pt x="3191" y="1"/>
                    <a:pt x="1965" y="84"/>
                    <a:pt x="774" y="239"/>
                  </a:cubicBezTo>
                  <a:cubicBezTo>
                    <a:pt x="453" y="2477"/>
                    <a:pt x="227" y="4716"/>
                    <a:pt x="0" y="6966"/>
                  </a:cubicBezTo>
                  <a:cubicBezTo>
                    <a:pt x="1429" y="6656"/>
                    <a:pt x="2905" y="6478"/>
                    <a:pt x="4418" y="6478"/>
                  </a:cubicBezTo>
                  <a:cubicBezTo>
                    <a:pt x="15907" y="6478"/>
                    <a:pt x="25242" y="15824"/>
                    <a:pt x="25242" y="27302"/>
                  </a:cubicBezTo>
                  <a:cubicBezTo>
                    <a:pt x="25242" y="27421"/>
                    <a:pt x="25230" y="27540"/>
                    <a:pt x="25230" y="27671"/>
                  </a:cubicBezTo>
                  <a:cubicBezTo>
                    <a:pt x="25849" y="28183"/>
                    <a:pt x="26563" y="28766"/>
                    <a:pt x="28563" y="30171"/>
                  </a:cubicBezTo>
                  <a:cubicBezTo>
                    <a:pt x="29992" y="28945"/>
                    <a:pt x="31016" y="28028"/>
                    <a:pt x="31731" y="27266"/>
                  </a:cubicBezTo>
                  <a:cubicBezTo>
                    <a:pt x="31707" y="12229"/>
                    <a:pt x="19467" y="1"/>
                    <a:pt x="4418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17;p25">
              <a:extLst>
                <a:ext uri="{FF2B5EF4-FFF2-40B4-BE49-F238E27FC236}">
                  <a16:creationId xmlns:a16="http://schemas.microsoft.com/office/drawing/2014/main" id="{BCD541C6-FD6E-9A3B-5A9E-2EE64EAEB888}"/>
                </a:ext>
              </a:extLst>
            </p:cNvPr>
            <p:cNvSpPr/>
            <p:nvPr/>
          </p:nvSpPr>
          <p:spPr>
            <a:xfrm>
              <a:off x="3853460" y="2179376"/>
              <a:ext cx="790701" cy="910191"/>
            </a:xfrm>
            <a:custGeom>
              <a:avLst/>
              <a:gdLst/>
              <a:ahLst/>
              <a:cxnLst/>
              <a:rect l="l" t="t" r="r" b="b"/>
              <a:pathLst>
                <a:path w="30327" h="34910" extrusionOk="0">
                  <a:moveTo>
                    <a:pt x="27528" y="1"/>
                  </a:moveTo>
                  <a:cubicBezTo>
                    <a:pt x="12467" y="1"/>
                    <a:pt x="1" y="12288"/>
                    <a:pt x="1" y="27349"/>
                  </a:cubicBezTo>
                  <a:cubicBezTo>
                    <a:pt x="1" y="30005"/>
                    <a:pt x="489" y="32481"/>
                    <a:pt x="1203" y="34910"/>
                  </a:cubicBezTo>
                  <a:cubicBezTo>
                    <a:pt x="3251" y="34207"/>
                    <a:pt x="5097" y="33696"/>
                    <a:pt x="7168" y="33088"/>
                  </a:cubicBezTo>
                  <a:cubicBezTo>
                    <a:pt x="6645" y="31255"/>
                    <a:pt x="6525" y="29302"/>
                    <a:pt x="6525" y="27302"/>
                  </a:cubicBezTo>
                  <a:cubicBezTo>
                    <a:pt x="6525" y="15967"/>
                    <a:pt x="15812" y="6728"/>
                    <a:pt x="27088" y="6490"/>
                  </a:cubicBezTo>
                  <a:cubicBezTo>
                    <a:pt x="27611" y="5930"/>
                    <a:pt x="28969" y="4871"/>
                    <a:pt x="30326" y="3513"/>
                  </a:cubicBezTo>
                  <a:cubicBezTo>
                    <a:pt x="29064" y="1787"/>
                    <a:pt x="28064" y="703"/>
                    <a:pt x="27683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18;p25">
              <a:extLst>
                <a:ext uri="{FF2B5EF4-FFF2-40B4-BE49-F238E27FC236}">
                  <a16:creationId xmlns:a16="http://schemas.microsoft.com/office/drawing/2014/main" id="{1B7C22F1-26F8-8796-57DA-898C7EA06BF9}"/>
                </a:ext>
              </a:extLst>
            </p:cNvPr>
            <p:cNvSpPr/>
            <p:nvPr/>
          </p:nvSpPr>
          <p:spPr>
            <a:xfrm>
              <a:off x="3853147" y="2799894"/>
              <a:ext cx="865190" cy="803085"/>
            </a:xfrm>
            <a:custGeom>
              <a:avLst/>
              <a:gdLst/>
              <a:ahLst/>
              <a:cxnLst/>
              <a:rect l="l" t="t" r="r" b="b"/>
              <a:pathLst>
                <a:path w="33184" h="30802" extrusionOk="0">
                  <a:moveTo>
                    <a:pt x="3478" y="0"/>
                  </a:moveTo>
                  <a:cubicBezTo>
                    <a:pt x="1870" y="1560"/>
                    <a:pt x="1323" y="2036"/>
                    <a:pt x="1" y="3453"/>
                  </a:cubicBezTo>
                  <a:cubicBezTo>
                    <a:pt x="263" y="19312"/>
                    <a:pt x="13229" y="30802"/>
                    <a:pt x="27350" y="30802"/>
                  </a:cubicBezTo>
                  <a:cubicBezTo>
                    <a:pt x="29350" y="30802"/>
                    <a:pt x="31302" y="30588"/>
                    <a:pt x="33184" y="30183"/>
                  </a:cubicBezTo>
                  <a:cubicBezTo>
                    <a:pt x="31981" y="28218"/>
                    <a:pt x="30719" y="26385"/>
                    <a:pt x="29862" y="24265"/>
                  </a:cubicBezTo>
                  <a:cubicBezTo>
                    <a:pt x="29392" y="24320"/>
                    <a:pt x="28919" y="24331"/>
                    <a:pt x="28440" y="24331"/>
                  </a:cubicBezTo>
                  <a:cubicBezTo>
                    <a:pt x="28080" y="24331"/>
                    <a:pt x="27717" y="24325"/>
                    <a:pt x="27350" y="24325"/>
                  </a:cubicBezTo>
                  <a:cubicBezTo>
                    <a:pt x="15872" y="24325"/>
                    <a:pt x="6537" y="14978"/>
                    <a:pt x="6537" y="3501"/>
                  </a:cubicBezTo>
                  <a:cubicBezTo>
                    <a:pt x="6537" y="3394"/>
                    <a:pt x="6537" y="3287"/>
                    <a:pt x="6549" y="3179"/>
                  </a:cubicBezTo>
                  <a:cubicBezTo>
                    <a:pt x="5728" y="2370"/>
                    <a:pt x="4216" y="870"/>
                    <a:pt x="3478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19;p25">
              <a:extLst>
                <a:ext uri="{FF2B5EF4-FFF2-40B4-BE49-F238E27FC236}">
                  <a16:creationId xmlns:a16="http://schemas.microsoft.com/office/drawing/2014/main" id="{88BBA6F5-6352-ADEF-F53C-DE25BB3218B0}"/>
                </a:ext>
              </a:extLst>
            </p:cNvPr>
            <p:cNvSpPr/>
            <p:nvPr/>
          </p:nvSpPr>
          <p:spPr>
            <a:xfrm>
              <a:off x="4483285" y="3411078"/>
              <a:ext cx="294619" cy="191868"/>
            </a:xfrm>
            <a:custGeom>
              <a:avLst/>
              <a:gdLst/>
              <a:ahLst/>
              <a:cxnLst/>
              <a:rect l="l" t="t" r="r" b="b"/>
              <a:pathLst>
                <a:path w="11300" h="7359" extrusionOk="0">
                  <a:moveTo>
                    <a:pt x="9395" y="1"/>
                  </a:moveTo>
                  <a:cubicBezTo>
                    <a:pt x="7502" y="560"/>
                    <a:pt x="5489" y="870"/>
                    <a:pt x="3418" y="870"/>
                  </a:cubicBezTo>
                  <a:cubicBezTo>
                    <a:pt x="3275" y="870"/>
                    <a:pt x="3132" y="870"/>
                    <a:pt x="2989" y="858"/>
                  </a:cubicBezTo>
                  <a:cubicBezTo>
                    <a:pt x="2060" y="1918"/>
                    <a:pt x="1179" y="2882"/>
                    <a:pt x="1" y="4049"/>
                  </a:cubicBezTo>
                  <a:cubicBezTo>
                    <a:pt x="1060" y="5168"/>
                    <a:pt x="2501" y="6371"/>
                    <a:pt x="3596" y="7359"/>
                  </a:cubicBezTo>
                  <a:cubicBezTo>
                    <a:pt x="6275" y="7335"/>
                    <a:pt x="8859" y="6930"/>
                    <a:pt x="11300" y="6192"/>
                  </a:cubicBezTo>
                  <a:cubicBezTo>
                    <a:pt x="11002" y="5442"/>
                    <a:pt x="10728" y="4668"/>
                    <a:pt x="10478" y="3894"/>
                  </a:cubicBezTo>
                  <a:cubicBezTo>
                    <a:pt x="10073" y="2644"/>
                    <a:pt x="9883" y="1227"/>
                    <a:pt x="9395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621;p25">
            <a:extLst>
              <a:ext uri="{FF2B5EF4-FFF2-40B4-BE49-F238E27FC236}">
                <a16:creationId xmlns:a16="http://schemas.microsoft.com/office/drawing/2014/main" id="{A24FA800-7457-3990-63AD-B3B0C3BD535D}"/>
              </a:ext>
            </a:extLst>
          </p:cNvPr>
          <p:cNvGrpSpPr/>
          <p:nvPr/>
        </p:nvGrpSpPr>
        <p:grpSpPr>
          <a:xfrm>
            <a:off x="5432324" y="3270209"/>
            <a:ext cx="1151737" cy="987438"/>
            <a:chOff x="4165739" y="2553705"/>
            <a:chExt cx="784763" cy="672814"/>
          </a:xfrm>
        </p:grpSpPr>
        <p:sp>
          <p:nvSpPr>
            <p:cNvPr id="47" name="Google Shape;622;p25">
              <a:extLst>
                <a:ext uri="{FF2B5EF4-FFF2-40B4-BE49-F238E27FC236}">
                  <a16:creationId xmlns:a16="http://schemas.microsoft.com/office/drawing/2014/main" id="{4F5BED00-AB69-535D-33C4-F2A95C804534}"/>
                </a:ext>
              </a:extLst>
            </p:cNvPr>
            <p:cNvSpPr/>
            <p:nvPr/>
          </p:nvSpPr>
          <p:spPr>
            <a:xfrm>
              <a:off x="4517125" y="2799685"/>
              <a:ext cx="433377" cy="426833"/>
            </a:xfrm>
            <a:custGeom>
              <a:avLst/>
              <a:gdLst/>
              <a:ahLst/>
              <a:cxnLst/>
              <a:rect l="l" t="t" r="r" b="b"/>
              <a:pathLst>
                <a:path w="16622" h="16371" extrusionOk="0">
                  <a:moveTo>
                    <a:pt x="8347" y="5236"/>
                  </a:moveTo>
                  <a:cubicBezTo>
                    <a:pt x="9399" y="5236"/>
                    <a:pt x="10414" y="5781"/>
                    <a:pt x="10942" y="6747"/>
                  </a:cubicBezTo>
                  <a:cubicBezTo>
                    <a:pt x="11716" y="8164"/>
                    <a:pt x="11168" y="9974"/>
                    <a:pt x="9716" y="10760"/>
                  </a:cubicBezTo>
                  <a:cubicBezTo>
                    <a:pt x="9254" y="11015"/>
                    <a:pt x="8754" y="11136"/>
                    <a:pt x="8261" y="11136"/>
                  </a:cubicBezTo>
                  <a:cubicBezTo>
                    <a:pt x="7215" y="11136"/>
                    <a:pt x="6206" y="10592"/>
                    <a:pt x="5680" y="9629"/>
                  </a:cubicBezTo>
                  <a:cubicBezTo>
                    <a:pt x="4906" y="8212"/>
                    <a:pt x="5453" y="6402"/>
                    <a:pt x="6894" y="5604"/>
                  </a:cubicBezTo>
                  <a:cubicBezTo>
                    <a:pt x="7356" y="5354"/>
                    <a:pt x="7855" y="5236"/>
                    <a:pt x="8347" y="5236"/>
                  </a:cubicBezTo>
                  <a:close/>
                  <a:moveTo>
                    <a:pt x="9717" y="1"/>
                  </a:moveTo>
                  <a:cubicBezTo>
                    <a:pt x="9559" y="1"/>
                    <a:pt x="9417" y="64"/>
                    <a:pt x="9299" y="199"/>
                  </a:cubicBezTo>
                  <a:cubicBezTo>
                    <a:pt x="8894" y="675"/>
                    <a:pt x="8501" y="1163"/>
                    <a:pt x="8109" y="1651"/>
                  </a:cubicBezTo>
                  <a:cubicBezTo>
                    <a:pt x="8013" y="1782"/>
                    <a:pt x="7906" y="1830"/>
                    <a:pt x="7751" y="1866"/>
                  </a:cubicBezTo>
                  <a:cubicBezTo>
                    <a:pt x="7675" y="1883"/>
                    <a:pt x="7603" y="1892"/>
                    <a:pt x="7534" y="1892"/>
                  </a:cubicBezTo>
                  <a:cubicBezTo>
                    <a:pt x="7325" y="1892"/>
                    <a:pt x="7151" y="1810"/>
                    <a:pt x="6989" y="1640"/>
                  </a:cubicBezTo>
                  <a:cubicBezTo>
                    <a:pt x="6906" y="1556"/>
                    <a:pt x="6799" y="1485"/>
                    <a:pt x="6704" y="1413"/>
                  </a:cubicBezTo>
                  <a:cubicBezTo>
                    <a:pt x="6370" y="1163"/>
                    <a:pt x="6025" y="913"/>
                    <a:pt x="5692" y="663"/>
                  </a:cubicBezTo>
                  <a:cubicBezTo>
                    <a:pt x="5572" y="575"/>
                    <a:pt x="5453" y="530"/>
                    <a:pt x="5330" y="530"/>
                  </a:cubicBezTo>
                  <a:cubicBezTo>
                    <a:pt x="5220" y="530"/>
                    <a:pt x="5107" y="566"/>
                    <a:pt x="4989" y="639"/>
                  </a:cubicBezTo>
                  <a:cubicBezTo>
                    <a:pt x="4560" y="890"/>
                    <a:pt x="4132" y="1128"/>
                    <a:pt x="3703" y="1342"/>
                  </a:cubicBezTo>
                  <a:cubicBezTo>
                    <a:pt x="3406" y="1485"/>
                    <a:pt x="3287" y="1699"/>
                    <a:pt x="3310" y="2009"/>
                  </a:cubicBezTo>
                  <a:cubicBezTo>
                    <a:pt x="3358" y="2521"/>
                    <a:pt x="3394" y="3045"/>
                    <a:pt x="3477" y="3545"/>
                  </a:cubicBezTo>
                  <a:cubicBezTo>
                    <a:pt x="3537" y="3878"/>
                    <a:pt x="3489" y="4128"/>
                    <a:pt x="3251" y="4354"/>
                  </a:cubicBezTo>
                  <a:cubicBezTo>
                    <a:pt x="3156" y="4449"/>
                    <a:pt x="3072" y="4509"/>
                    <a:pt x="2929" y="4533"/>
                  </a:cubicBezTo>
                  <a:cubicBezTo>
                    <a:pt x="2310" y="4604"/>
                    <a:pt x="1679" y="4699"/>
                    <a:pt x="1060" y="4795"/>
                  </a:cubicBezTo>
                  <a:cubicBezTo>
                    <a:pt x="762" y="4830"/>
                    <a:pt x="608" y="5009"/>
                    <a:pt x="524" y="5283"/>
                  </a:cubicBezTo>
                  <a:cubicBezTo>
                    <a:pt x="393" y="5747"/>
                    <a:pt x="262" y="6212"/>
                    <a:pt x="108" y="6676"/>
                  </a:cubicBezTo>
                  <a:cubicBezTo>
                    <a:pt x="0" y="6974"/>
                    <a:pt x="60" y="7200"/>
                    <a:pt x="298" y="7390"/>
                  </a:cubicBezTo>
                  <a:cubicBezTo>
                    <a:pt x="703" y="7724"/>
                    <a:pt x="1108" y="8057"/>
                    <a:pt x="1536" y="8355"/>
                  </a:cubicBezTo>
                  <a:cubicBezTo>
                    <a:pt x="1810" y="8545"/>
                    <a:pt x="1941" y="8748"/>
                    <a:pt x="1941" y="9081"/>
                  </a:cubicBezTo>
                  <a:cubicBezTo>
                    <a:pt x="1941" y="9200"/>
                    <a:pt x="1917" y="9295"/>
                    <a:pt x="1846" y="9391"/>
                  </a:cubicBezTo>
                  <a:cubicBezTo>
                    <a:pt x="1584" y="9676"/>
                    <a:pt x="1346" y="9974"/>
                    <a:pt x="1108" y="10284"/>
                  </a:cubicBezTo>
                  <a:cubicBezTo>
                    <a:pt x="929" y="10510"/>
                    <a:pt x="762" y="10760"/>
                    <a:pt x="596" y="10998"/>
                  </a:cubicBezTo>
                  <a:cubicBezTo>
                    <a:pt x="477" y="11176"/>
                    <a:pt x="489" y="11343"/>
                    <a:pt x="596" y="11522"/>
                  </a:cubicBezTo>
                  <a:cubicBezTo>
                    <a:pt x="846" y="11962"/>
                    <a:pt x="1108" y="12391"/>
                    <a:pt x="1310" y="12843"/>
                  </a:cubicBezTo>
                  <a:cubicBezTo>
                    <a:pt x="1446" y="13126"/>
                    <a:pt x="1637" y="13243"/>
                    <a:pt x="1908" y="13243"/>
                  </a:cubicBezTo>
                  <a:cubicBezTo>
                    <a:pt x="1945" y="13243"/>
                    <a:pt x="1984" y="13241"/>
                    <a:pt x="2024" y="13236"/>
                  </a:cubicBezTo>
                  <a:cubicBezTo>
                    <a:pt x="2632" y="13165"/>
                    <a:pt x="3239" y="13093"/>
                    <a:pt x="3846" y="13010"/>
                  </a:cubicBezTo>
                  <a:cubicBezTo>
                    <a:pt x="3886" y="13010"/>
                    <a:pt x="3936" y="12999"/>
                    <a:pt x="3976" y="12999"/>
                  </a:cubicBezTo>
                  <a:cubicBezTo>
                    <a:pt x="3996" y="12999"/>
                    <a:pt x="4013" y="13002"/>
                    <a:pt x="4025" y="13010"/>
                  </a:cubicBezTo>
                  <a:cubicBezTo>
                    <a:pt x="4251" y="13189"/>
                    <a:pt x="4525" y="13308"/>
                    <a:pt x="4537" y="13689"/>
                  </a:cubicBezTo>
                  <a:cubicBezTo>
                    <a:pt x="4572" y="14260"/>
                    <a:pt x="4680" y="14832"/>
                    <a:pt x="4751" y="15403"/>
                  </a:cubicBezTo>
                  <a:cubicBezTo>
                    <a:pt x="4787" y="15701"/>
                    <a:pt x="4953" y="15868"/>
                    <a:pt x="5251" y="15939"/>
                  </a:cubicBezTo>
                  <a:cubicBezTo>
                    <a:pt x="5727" y="16046"/>
                    <a:pt x="6204" y="16189"/>
                    <a:pt x="6680" y="16332"/>
                  </a:cubicBezTo>
                  <a:cubicBezTo>
                    <a:pt x="6760" y="16357"/>
                    <a:pt x="6835" y="16371"/>
                    <a:pt x="6907" y="16371"/>
                  </a:cubicBezTo>
                  <a:cubicBezTo>
                    <a:pt x="7069" y="16371"/>
                    <a:pt x="7211" y="16302"/>
                    <a:pt x="7335" y="16153"/>
                  </a:cubicBezTo>
                  <a:cubicBezTo>
                    <a:pt x="7739" y="15665"/>
                    <a:pt x="8132" y="15165"/>
                    <a:pt x="8537" y="14677"/>
                  </a:cubicBezTo>
                  <a:cubicBezTo>
                    <a:pt x="8585" y="14617"/>
                    <a:pt x="8621" y="14546"/>
                    <a:pt x="8680" y="14534"/>
                  </a:cubicBezTo>
                  <a:cubicBezTo>
                    <a:pt x="8823" y="14517"/>
                    <a:pt x="8966" y="14483"/>
                    <a:pt x="9108" y="14483"/>
                  </a:cubicBezTo>
                  <a:cubicBezTo>
                    <a:pt x="9261" y="14483"/>
                    <a:pt x="9413" y="14523"/>
                    <a:pt x="9561" y="14665"/>
                  </a:cubicBezTo>
                  <a:cubicBezTo>
                    <a:pt x="10002" y="15046"/>
                    <a:pt x="10478" y="15367"/>
                    <a:pt x="10942" y="15713"/>
                  </a:cubicBezTo>
                  <a:cubicBezTo>
                    <a:pt x="11054" y="15793"/>
                    <a:pt x="11169" y="15832"/>
                    <a:pt x="11287" y="15832"/>
                  </a:cubicBezTo>
                  <a:cubicBezTo>
                    <a:pt x="11395" y="15832"/>
                    <a:pt x="11507" y="15799"/>
                    <a:pt x="11621" y="15737"/>
                  </a:cubicBezTo>
                  <a:cubicBezTo>
                    <a:pt x="12050" y="15475"/>
                    <a:pt x="12502" y="15225"/>
                    <a:pt x="12954" y="14998"/>
                  </a:cubicBezTo>
                  <a:cubicBezTo>
                    <a:pt x="13216" y="14867"/>
                    <a:pt x="13335" y="14665"/>
                    <a:pt x="13312" y="14379"/>
                  </a:cubicBezTo>
                  <a:cubicBezTo>
                    <a:pt x="13252" y="13867"/>
                    <a:pt x="13228" y="13343"/>
                    <a:pt x="13145" y="12831"/>
                  </a:cubicBezTo>
                  <a:cubicBezTo>
                    <a:pt x="13085" y="12498"/>
                    <a:pt x="13133" y="12236"/>
                    <a:pt x="13383" y="11998"/>
                  </a:cubicBezTo>
                  <a:cubicBezTo>
                    <a:pt x="13466" y="11915"/>
                    <a:pt x="13538" y="11855"/>
                    <a:pt x="13669" y="11843"/>
                  </a:cubicBezTo>
                  <a:cubicBezTo>
                    <a:pt x="14216" y="11772"/>
                    <a:pt x="14752" y="11700"/>
                    <a:pt x="15300" y="11629"/>
                  </a:cubicBezTo>
                  <a:cubicBezTo>
                    <a:pt x="15467" y="11605"/>
                    <a:pt x="15621" y="11557"/>
                    <a:pt x="15836" y="11510"/>
                  </a:cubicBezTo>
                  <a:cubicBezTo>
                    <a:pt x="15907" y="11403"/>
                    <a:pt x="16014" y="11284"/>
                    <a:pt x="16062" y="11153"/>
                  </a:cubicBezTo>
                  <a:cubicBezTo>
                    <a:pt x="16217" y="10665"/>
                    <a:pt x="16348" y="10176"/>
                    <a:pt x="16514" y="9700"/>
                  </a:cubicBezTo>
                  <a:cubicBezTo>
                    <a:pt x="16622" y="9391"/>
                    <a:pt x="16562" y="9164"/>
                    <a:pt x="16324" y="8974"/>
                  </a:cubicBezTo>
                  <a:cubicBezTo>
                    <a:pt x="15907" y="8652"/>
                    <a:pt x="15514" y="8307"/>
                    <a:pt x="15086" y="8009"/>
                  </a:cubicBezTo>
                  <a:cubicBezTo>
                    <a:pt x="14812" y="7819"/>
                    <a:pt x="14669" y="7617"/>
                    <a:pt x="14681" y="7295"/>
                  </a:cubicBezTo>
                  <a:cubicBezTo>
                    <a:pt x="14681" y="7176"/>
                    <a:pt x="14693" y="7081"/>
                    <a:pt x="14776" y="6985"/>
                  </a:cubicBezTo>
                  <a:cubicBezTo>
                    <a:pt x="15026" y="6688"/>
                    <a:pt x="15276" y="6390"/>
                    <a:pt x="15502" y="6093"/>
                  </a:cubicBezTo>
                  <a:cubicBezTo>
                    <a:pt x="15693" y="5842"/>
                    <a:pt x="15860" y="5592"/>
                    <a:pt x="16038" y="5331"/>
                  </a:cubicBezTo>
                  <a:cubicBezTo>
                    <a:pt x="16133" y="5176"/>
                    <a:pt x="16121" y="5021"/>
                    <a:pt x="16026" y="4854"/>
                  </a:cubicBezTo>
                  <a:cubicBezTo>
                    <a:pt x="15776" y="4402"/>
                    <a:pt x="15514" y="3961"/>
                    <a:pt x="15288" y="3485"/>
                  </a:cubicBezTo>
                  <a:cubicBezTo>
                    <a:pt x="15163" y="3234"/>
                    <a:pt x="14983" y="3121"/>
                    <a:pt x="14739" y="3121"/>
                  </a:cubicBezTo>
                  <a:cubicBezTo>
                    <a:pt x="14705" y="3121"/>
                    <a:pt x="14670" y="3123"/>
                    <a:pt x="14633" y="3128"/>
                  </a:cubicBezTo>
                  <a:cubicBezTo>
                    <a:pt x="14062" y="3187"/>
                    <a:pt x="13490" y="3247"/>
                    <a:pt x="12931" y="3342"/>
                  </a:cubicBezTo>
                  <a:cubicBezTo>
                    <a:pt x="12881" y="3350"/>
                    <a:pt x="12835" y="3353"/>
                    <a:pt x="12790" y="3353"/>
                  </a:cubicBezTo>
                  <a:cubicBezTo>
                    <a:pt x="12623" y="3353"/>
                    <a:pt x="12489" y="3298"/>
                    <a:pt x="12347" y="3175"/>
                  </a:cubicBezTo>
                  <a:cubicBezTo>
                    <a:pt x="12180" y="3045"/>
                    <a:pt x="12097" y="2914"/>
                    <a:pt x="12085" y="2699"/>
                  </a:cubicBezTo>
                  <a:cubicBezTo>
                    <a:pt x="12026" y="2116"/>
                    <a:pt x="11942" y="1521"/>
                    <a:pt x="11859" y="937"/>
                  </a:cubicBezTo>
                  <a:cubicBezTo>
                    <a:pt x="11823" y="651"/>
                    <a:pt x="11669" y="497"/>
                    <a:pt x="11395" y="437"/>
                  </a:cubicBezTo>
                  <a:cubicBezTo>
                    <a:pt x="10895" y="318"/>
                    <a:pt x="10406" y="175"/>
                    <a:pt x="9918" y="32"/>
                  </a:cubicBezTo>
                  <a:cubicBezTo>
                    <a:pt x="9849" y="11"/>
                    <a:pt x="9781" y="1"/>
                    <a:pt x="9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23;p25">
              <a:extLst>
                <a:ext uri="{FF2B5EF4-FFF2-40B4-BE49-F238E27FC236}">
                  <a16:creationId xmlns:a16="http://schemas.microsoft.com/office/drawing/2014/main" id="{C4B19C68-D436-15C5-1AC6-5145BFFF4B79}"/>
                </a:ext>
              </a:extLst>
            </p:cNvPr>
            <p:cNvSpPr/>
            <p:nvPr/>
          </p:nvSpPr>
          <p:spPr>
            <a:xfrm>
              <a:off x="4165739" y="2553705"/>
              <a:ext cx="438044" cy="428215"/>
            </a:xfrm>
            <a:custGeom>
              <a:avLst/>
              <a:gdLst/>
              <a:ahLst/>
              <a:cxnLst/>
              <a:rect l="l" t="t" r="r" b="b"/>
              <a:pathLst>
                <a:path w="16801" h="16424" extrusionOk="0">
                  <a:moveTo>
                    <a:pt x="8415" y="5273"/>
                  </a:moveTo>
                  <a:cubicBezTo>
                    <a:pt x="9805" y="5273"/>
                    <a:pt x="11055" y="6228"/>
                    <a:pt x="11335" y="7610"/>
                  </a:cubicBezTo>
                  <a:cubicBezTo>
                    <a:pt x="11657" y="9193"/>
                    <a:pt x="10609" y="10765"/>
                    <a:pt x="8990" y="11086"/>
                  </a:cubicBezTo>
                  <a:cubicBezTo>
                    <a:pt x="8783" y="11129"/>
                    <a:pt x="8577" y="11149"/>
                    <a:pt x="8374" y="11149"/>
                  </a:cubicBezTo>
                  <a:cubicBezTo>
                    <a:pt x="6987" y="11149"/>
                    <a:pt x="5746" y="10194"/>
                    <a:pt x="5465" y="8812"/>
                  </a:cubicBezTo>
                  <a:cubicBezTo>
                    <a:pt x="5132" y="7229"/>
                    <a:pt x="6192" y="5669"/>
                    <a:pt x="7799" y="5336"/>
                  </a:cubicBezTo>
                  <a:cubicBezTo>
                    <a:pt x="8006" y="5293"/>
                    <a:pt x="8212" y="5273"/>
                    <a:pt x="8415" y="5273"/>
                  </a:cubicBezTo>
                  <a:close/>
                  <a:moveTo>
                    <a:pt x="7625" y="1"/>
                  </a:moveTo>
                  <a:cubicBezTo>
                    <a:pt x="7565" y="1"/>
                    <a:pt x="7500" y="9"/>
                    <a:pt x="7430" y="26"/>
                  </a:cubicBezTo>
                  <a:cubicBezTo>
                    <a:pt x="6966" y="145"/>
                    <a:pt x="6478" y="240"/>
                    <a:pt x="6001" y="323"/>
                  </a:cubicBezTo>
                  <a:cubicBezTo>
                    <a:pt x="5680" y="371"/>
                    <a:pt x="5501" y="538"/>
                    <a:pt x="5442" y="835"/>
                  </a:cubicBezTo>
                  <a:cubicBezTo>
                    <a:pt x="5335" y="1347"/>
                    <a:pt x="5215" y="1847"/>
                    <a:pt x="5144" y="2359"/>
                  </a:cubicBezTo>
                  <a:cubicBezTo>
                    <a:pt x="5096" y="2693"/>
                    <a:pt x="4977" y="2919"/>
                    <a:pt x="4680" y="3074"/>
                  </a:cubicBezTo>
                  <a:cubicBezTo>
                    <a:pt x="4580" y="3123"/>
                    <a:pt x="4498" y="3148"/>
                    <a:pt x="4397" y="3148"/>
                  </a:cubicBezTo>
                  <a:cubicBezTo>
                    <a:pt x="4377" y="3148"/>
                    <a:pt x="4356" y="3147"/>
                    <a:pt x="4334" y="3145"/>
                  </a:cubicBezTo>
                  <a:cubicBezTo>
                    <a:pt x="3715" y="3026"/>
                    <a:pt x="3084" y="2931"/>
                    <a:pt x="2465" y="2835"/>
                  </a:cubicBezTo>
                  <a:cubicBezTo>
                    <a:pt x="2422" y="2829"/>
                    <a:pt x="2381" y="2825"/>
                    <a:pt x="2341" y="2825"/>
                  </a:cubicBezTo>
                  <a:cubicBezTo>
                    <a:pt x="2110" y="2825"/>
                    <a:pt x="1943" y="2943"/>
                    <a:pt x="1810" y="3157"/>
                  </a:cubicBezTo>
                  <a:cubicBezTo>
                    <a:pt x="1548" y="3562"/>
                    <a:pt x="1286" y="3967"/>
                    <a:pt x="1001" y="4359"/>
                  </a:cubicBezTo>
                  <a:cubicBezTo>
                    <a:pt x="810" y="4610"/>
                    <a:pt x="798" y="4848"/>
                    <a:pt x="977" y="5098"/>
                  </a:cubicBezTo>
                  <a:cubicBezTo>
                    <a:pt x="1274" y="5538"/>
                    <a:pt x="1548" y="5979"/>
                    <a:pt x="1870" y="6384"/>
                  </a:cubicBezTo>
                  <a:cubicBezTo>
                    <a:pt x="2072" y="6645"/>
                    <a:pt x="2156" y="6884"/>
                    <a:pt x="2048" y="7193"/>
                  </a:cubicBezTo>
                  <a:cubicBezTo>
                    <a:pt x="2013" y="7312"/>
                    <a:pt x="1965" y="7396"/>
                    <a:pt x="1858" y="7467"/>
                  </a:cubicBezTo>
                  <a:cubicBezTo>
                    <a:pt x="1536" y="7669"/>
                    <a:pt x="1215" y="7884"/>
                    <a:pt x="893" y="8098"/>
                  </a:cubicBezTo>
                  <a:cubicBezTo>
                    <a:pt x="655" y="8265"/>
                    <a:pt x="429" y="8455"/>
                    <a:pt x="203" y="8646"/>
                  </a:cubicBezTo>
                  <a:cubicBezTo>
                    <a:pt x="36" y="8765"/>
                    <a:pt x="1" y="8931"/>
                    <a:pt x="48" y="9146"/>
                  </a:cubicBezTo>
                  <a:cubicBezTo>
                    <a:pt x="155" y="9634"/>
                    <a:pt x="274" y="10122"/>
                    <a:pt x="346" y="10610"/>
                  </a:cubicBezTo>
                  <a:cubicBezTo>
                    <a:pt x="393" y="10967"/>
                    <a:pt x="584" y="11134"/>
                    <a:pt x="905" y="11194"/>
                  </a:cubicBezTo>
                  <a:cubicBezTo>
                    <a:pt x="1513" y="11313"/>
                    <a:pt x="2120" y="11408"/>
                    <a:pt x="2715" y="11515"/>
                  </a:cubicBezTo>
                  <a:cubicBezTo>
                    <a:pt x="2775" y="11527"/>
                    <a:pt x="2858" y="11527"/>
                    <a:pt x="2882" y="11563"/>
                  </a:cubicBezTo>
                  <a:cubicBezTo>
                    <a:pt x="3049" y="11813"/>
                    <a:pt x="3275" y="11991"/>
                    <a:pt x="3179" y="12360"/>
                  </a:cubicBezTo>
                  <a:cubicBezTo>
                    <a:pt x="3037" y="12920"/>
                    <a:pt x="2977" y="13492"/>
                    <a:pt x="2870" y="14063"/>
                  </a:cubicBezTo>
                  <a:cubicBezTo>
                    <a:pt x="2822" y="14361"/>
                    <a:pt x="2929" y="14563"/>
                    <a:pt x="3191" y="14718"/>
                  </a:cubicBezTo>
                  <a:cubicBezTo>
                    <a:pt x="3620" y="14968"/>
                    <a:pt x="4037" y="15254"/>
                    <a:pt x="4442" y="15528"/>
                  </a:cubicBezTo>
                  <a:cubicBezTo>
                    <a:pt x="4561" y="15603"/>
                    <a:pt x="4681" y="15645"/>
                    <a:pt x="4801" y="15645"/>
                  </a:cubicBezTo>
                  <a:cubicBezTo>
                    <a:pt x="4907" y="15645"/>
                    <a:pt x="5014" y="15612"/>
                    <a:pt x="5120" y="15539"/>
                  </a:cubicBezTo>
                  <a:cubicBezTo>
                    <a:pt x="5656" y="15194"/>
                    <a:pt x="6180" y="14837"/>
                    <a:pt x="6716" y="14480"/>
                  </a:cubicBezTo>
                  <a:cubicBezTo>
                    <a:pt x="6759" y="14447"/>
                    <a:pt x="6822" y="14395"/>
                    <a:pt x="6869" y="14395"/>
                  </a:cubicBezTo>
                  <a:cubicBezTo>
                    <a:pt x="6874" y="14395"/>
                    <a:pt x="6878" y="14395"/>
                    <a:pt x="6882" y="14396"/>
                  </a:cubicBezTo>
                  <a:cubicBezTo>
                    <a:pt x="7180" y="14444"/>
                    <a:pt x="7490" y="14432"/>
                    <a:pt x="7704" y="14777"/>
                  </a:cubicBezTo>
                  <a:cubicBezTo>
                    <a:pt x="8002" y="15266"/>
                    <a:pt x="8359" y="15718"/>
                    <a:pt x="8704" y="16182"/>
                  </a:cubicBezTo>
                  <a:cubicBezTo>
                    <a:pt x="8829" y="16343"/>
                    <a:pt x="8974" y="16423"/>
                    <a:pt x="9154" y="16423"/>
                  </a:cubicBezTo>
                  <a:cubicBezTo>
                    <a:pt x="9214" y="16423"/>
                    <a:pt x="9278" y="16415"/>
                    <a:pt x="9347" y="16397"/>
                  </a:cubicBezTo>
                  <a:cubicBezTo>
                    <a:pt x="9835" y="16278"/>
                    <a:pt x="10335" y="16170"/>
                    <a:pt x="10835" y="16087"/>
                  </a:cubicBezTo>
                  <a:cubicBezTo>
                    <a:pt x="11133" y="16039"/>
                    <a:pt x="11300" y="15885"/>
                    <a:pt x="11359" y="15599"/>
                  </a:cubicBezTo>
                  <a:cubicBezTo>
                    <a:pt x="11466" y="15087"/>
                    <a:pt x="11585" y="14587"/>
                    <a:pt x="11645" y="14075"/>
                  </a:cubicBezTo>
                  <a:cubicBezTo>
                    <a:pt x="11692" y="13730"/>
                    <a:pt x="11823" y="13492"/>
                    <a:pt x="12133" y="13349"/>
                  </a:cubicBezTo>
                  <a:cubicBezTo>
                    <a:pt x="12217" y="13302"/>
                    <a:pt x="12287" y="13270"/>
                    <a:pt x="12371" y="13270"/>
                  </a:cubicBezTo>
                  <a:cubicBezTo>
                    <a:pt x="12393" y="13270"/>
                    <a:pt x="12417" y="13272"/>
                    <a:pt x="12443" y="13277"/>
                  </a:cubicBezTo>
                  <a:cubicBezTo>
                    <a:pt x="12990" y="13384"/>
                    <a:pt x="13526" y="13468"/>
                    <a:pt x="14062" y="13563"/>
                  </a:cubicBezTo>
                  <a:cubicBezTo>
                    <a:pt x="14228" y="13587"/>
                    <a:pt x="14395" y="13587"/>
                    <a:pt x="14621" y="13611"/>
                  </a:cubicBezTo>
                  <a:cubicBezTo>
                    <a:pt x="14717" y="13527"/>
                    <a:pt x="14848" y="13444"/>
                    <a:pt x="14943" y="13325"/>
                  </a:cubicBezTo>
                  <a:cubicBezTo>
                    <a:pt x="15229" y="12908"/>
                    <a:pt x="15491" y="12480"/>
                    <a:pt x="15800" y="12063"/>
                  </a:cubicBezTo>
                  <a:cubicBezTo>
                    <a:pt x="15991" y="11813"/>
                    <a:pt x="15991" y="11575"/>
                    <a:pt x="15824" y="11325"/>
                  </a:cubicBezTo>
                  <a:cubicBezTo>
                    <a:pt x="15526" y="10884"/>
                    <a:pt x="15252" y="10444"/>
                    <a:pt x="14919" y="10039"/>
                  </a:cubicBezTo>
                  <a:cubicBezTo>
                    <a:pt x="14717" y="9777"/>
                    <a:pt x="14645" y="9539"/>
                    <a:pt x="14752" y="9229"/>
                  </a:cubicBezTo>
                  <a:cubicBezTo>
                    <a:pt x="14788" y="9110"/>
                    <a:pt x="14824" y="9027"/>
                    <a:pt x="14931" y="8955"/>
                  </a:cubicBezTo>
                  <a:cubicBezTo>
                    <a:pt x="15252" y="8753"/>
                    <a:pt x="15586" y="8550"/>
                    <a:pt x="15895" y="8324"/>
                  </a:cubicBezTo>
                  <a:cubicBezTo>
                    <a:pt x="16145" y="8146"/>
                    <a:pt x="16384" y="7955"/>
                    <a:pt x="16622" y="7753"/>
                  </a:cubicBezTo>
                  <a:cubicBezTo>
                    <a:pt x="16765" y="7634"/>
                    <a:pt x="16800" y="7479"/>
                    <a:pt x="16753" y="7300"/>
                  </a:cubicBezTo>
                  <a:cubicBezTo>
                    <a:pt x="16645" y="6788"/>
                    <a:pt x="16526" y="6288"/>
                    <a:pt x="16443" y="5776"/>
                  </a:cubicBezTo>
                  <a:cubicBezTo>
                    <a:pt x="16395" y="5455"/>
                    <a:pt x="16229" y="5288"/>
                    <a:pt x="15931" y="5241"/>
                  </a:cubicBezTo>
                  <a:cubicBezTo>
                    <a:pt x="15371" y="5133"/>
                    <a:pt x="14800" y="5014"/>
                    <a:pt x="14240" y="4943"/>
                  </a:cubicBezTo>
                  <a:cubicBezTo>
                    <a:pt x="14002" y="4907"/>
                    <a:pt x="13847" y="4812"/>
                    <a:pt x="13728" y="4610"/>
                  </a:cubicBezTo>
                  <a:cubicBezTo>
                    <a:pt x="13609" y="4443"/>
                    <a:pt x="13574" y="4288"/>
                    <a:pt x="13609" y="4086"/>
                  </a:cubicBezTo>
                  <a:cubicBezTo>
                    <a:pt x="13728" y="3502"/>
                    <a:pt x="13824" y="2907"/>
                    <a:pt x="13919" y="2324"/>
                  </a:cubicBezTo>
                  <a:cubicBezTo>
                    <a:pt x="13967" y="2050"/>
                    <a:pt x="13871" y="1859"/>
                    <a:pt x="13621" y="1704"/>
                  </a:cubicBezTo>
                  <a:cubicBezTo>
                    <a:pt x="13181" y="1454"/>
                    <a:pt x="12764" y="1169"/>
                    <a:pt x="12335" y="895"/>
                  </a:cubicBezTo>
                  <a:cubicBezTo>
                    <a:pt x="12219" y="817"/>
                    <a:pt x="12103" y="775"/>
                    <a:pt x="11987" y="775"/>
                  </a:cubicBezTo>
                  <a:cubicBezTo>
                    <a:pt x="11889" y="775"/>
                    <a:pt x="11791" y="805"/>
                    <a:pt x="11692" y="871"/>
                  </a:cubicBezTo>
                  <a:cubicBezTo>
                    <a:pt x="11169" y="1204"/>
                    <a:pt x="10645" y="1550"/>
                    <a:pt x="10133" y="1907"/>
                  </a:cubicBezTo>
                  <a:cubicBezTo>
                    <a:pt x="10022" y="1987"/>
                    <a:pt x="9920" y="2017"/>
                    <a:pt x="9790" y="2017"/>
                  </a:cubicBezTo>
                  <a:cubicBezTo>
                    <a:pt x="9766" y="2017"/>
                    <a:pt x="9742" y="2016"/>
                    <a:pt x="9716" y="2014"/>
                  </a:cubicBezTo>
                  <a:cubicBezTo>
                    <a:pt x="9406" y="1990"/>
                    <a:pt x="9192" y="1847"/>
                    <a:pt x="9049" y="1573"/>
                  </a:cubicBezTo>
                  <a:cubicBezTo>
                    <a:pt x="9002" y="1466"/>
                    <a:pt x="8918" y="1371"/>
                    <a:pt x="8847" y="1276"/>
                  </a:cubicBezTo>
                  <a:cubicBezTo>
                    <a:pt x="8609" y="930"/>
                    <a:pt x="8359" y="597"/>
                    <a:pt x="8097" y="252"/>
                  </a:cubicBezTo>
                  <a:cubicBezTo>
                    <a:pt x="7969" y="88"/>
                    <a:pt x="7821" y="1"/>
                    <a:pt x="76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8710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031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SWOT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전략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432C68A-9322-06F7-32AE-BC6B1F761D2B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15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8334A7-7D09-B814-777D-9595689A97A2}"/>
              </a:ext>
            </a:extLst>
          </p:cNvPr>
          <p:cNvSpPr/>
          <p:nvPr/>
        </p:nvSpPr>
        <p:spPr>
          <a:xfrm>
            <a:off x="4601183" y="3083668"/>
            <a:ext cx="2986391" cy="13338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기획서를 바탕으로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+mn-ea"/>
              </a:rPr>
              <a:t>창업 지원금</a:t>
            </a:r>
            <a:r>
              <a:rPr lang="ko-KR" altLang="en-US" sz="1600" dirty="0">
                <a:latin typeface="+mn-ea"/>
              </a:rPr>
              <a:t>을 수령하자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8E5CCC-E888-B646-E205-FBA0E4CB52CA}"/>
              </a:ext>
            </a:extLst>
          </p:cNvPr>
          <p:cNvSpPr/>
          <p:nvPr/>
        </p:nvSpPr>
        <p:spPr>
          <a:xfrm>
            <a:off x="7807525" y="3083668"/>
            <a:ext cx="2986391" cy="13296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능력 있는 </a:t>
            </a:r>
            <a:r>
              <a:rPr lang="ko-KR" altLang="en-US" dirty="0">
                <a:solidFill>
                  <a:srgbClr val="FFFF00"/>
                </a:solidFill>
                <a:latin typeface="+mn-ea"/>
              </a:rPr>
              <a:t>개발자</a:t>
            </a:r>
            <a:r>
              <a:rPr lang="ko-KR" altLang="en-US" sz="1600" dirty="0">
                <a:latin typeface="+mn-ea"/>
              </a:rPr>
              <a:t>를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고용하자</a:t>
            </a:r>
            <a:endParaRPr lang="en-US" altLang="ko-KR" sz="1600" dirty="0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BC4700A-69D7-6288-FF4B-B70471C4F6D4}"/>
              </a:ext>
            </a:extLst>
          </p:cNvPr>
          <p:cNvSpPr/>
          <p:nvPr/>
        </p:nvSpPr>
        <p:spPr>
          <a:xfrm>
            <a:off x="4601183" y="4706049"/>
            <a:ext cx="2986391" cy="136106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+mn-ea"/>
              </a:rPr>
              <a:t>흩어져 있는 이용자</a:t>
            </a:r>
            <a:r>
              <a:rPr lang="ko-KR" altLang="en-US" sz="1600" dirty="0">
                <a:latin typeface="+mn-ea"/>
              </a:rPr>
              <a:t>를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한 곳으로 집중시키자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27E9BFC-A7CF-E171-4B7B-8EA208DE8C96}"/>
              </a:ext>
            </a:extLst>
          </p:cNvPr>
          <p:cNvSpPr/>
          <p:nvPr/>
        </p:nvSpPr>
        <p:spPr>
          <a:xfrm>
            <a:off x="7807525" y="4706049"/>
            <a:ext cx="2986391" cy="136106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기존 방식보다 확연하게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+mn-ea"/>
              </a:rPr>
              <a:t>뛰어난 경험</a:t>
            </a:r>
            <a:r>
              <a:rPr lang="ko-KR" altLang="en-US" sz="1600" dirty="0">
                <a:latin typeface="+mn-ea"/>
              </a:rPr>
              <a:t>을 제공하자</a:t>
            </a:r>
          </a:p>
        </p:txBody>
      </p:sp>
      <p:cxnSp>
        <p:nvCxnSpPr>
          <p:cNvPr id="12" name="直線コネクタ 6">
            <a:extLst>
              <a:ext uri="{FF2B5EF4-FFF2-40B4-BE49-F238E27FC236}">
                <a16:creationId xmlns:a16="http://schemas.microsoft.com/office/drawing/2014/main" id="{B9F7562B-E5B6-A4A7-8D7E-ADEDD37AD226}"/>
              </a:ext>
            </a:extLst>
          </p:cNvPr>
          <p:cNvCxnSpPr>
            <a:cxnSpLocks/>
          </p:cNvCxnSpPr>
          <p:nvPr/>
        </p:nvCxnSpPr>
        <p:spPr>
          <a:xfrm>
            <a:off x="1239316" y="4562730"/>
            <a:ext cx="9735347" cy="0"/>
          </a:xfrm>
          <a:prstGeom prst="line">
            <a:avLst/>
          </a:prstGeom>
          <a:ln w="12700" cmpd="sng">
            <a:solidFill>
              <a:srgbClr val="71DB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3">
            <a:extLst>
              <a:ext uri="{FF2B5EF4-FFF2-40B4-BE49-F238E27FC236}">
                <a16:creationId xmlns:a16="http://schemas.microsoft.com/office/drawing/2014/main" id="{A60B65A6-99A8-AB4E-1578-55D2CBC08D00}"/>
              </a:ext>
            </a:extLst>
          </p:cNvPr>
          <p:cNvCxnSpPr>
            <a:cxnSpLocks/>
          </p:cNvCxnSpPr>
          <p:nvPr/>
        </p:nvCxnSpPr>
        <p:spPr>
          <a:xfrm>
            <a:off x="7707559" y="1277770"/>
            <a:ext cx="1" cy="4948709"/>
          </a:xfrm>
          <a:prstGeom prst="line">
            <a:avLst/>
          </a:prstGeom>
          <a:ln w="12700" cmpd="sng">
            <a:solidFill>
              <a:srgbClr val="00B0F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22">
            <a:extLst>
              <a:ext uri="{FF2B5EF4-FFF2-40B4-BE49-F238E27FC236}">
                <a16:creationId xmlns:a16="http://schemas.microsoft.com/office/drawing/2014/main" id="{01566414-9DB4-9681-3059-85A49C5E9371}"/>
              </a:ext>
            </a:extLst>
          </p:cNvPr>
          <p:cNvSpPr/>
          <p:nvPr/>
        </p:nvSpPr>
        <p:spPr>
          <a:xfrm>
            <a:off x="4495635" y="1277770"/>
            <a:ext cx="6468198" cy="4948707"/>
          </a:xfrm>
          <a:prstGeom prst="rect">
            <a:avLst/>
          </a:prstGeom>
          <a:noFill/>
          <a:ln w="19050" cmpd="sng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9" name="正方形/長方形 23">
            <a:extLst>
              <a:ext uri="{FF2B5EF4-FFF2-40B4-BE49-F238E27FC236}">
                <a16:creationId xmlns:a16="http://schemas.microsoft.com/office/drawing/2014/main" id="{7189D128-5AA7-8EB8-C99B-3D8687A0947B}"/>
              </a:ext>
            </a:extLst>
          </p:cNvPr>
          <p:cNvSpPr/>
          <p:nvPr/>
        </p:nvSpPr>
        <p:spPr>
          <a:xfrm>
            <a:off x="1239315" y="2927338"/>
            <a:ext cx="9724518" cy="3299138"/>
          </a:xfrm>
          <a:prstGeom prst="rect">
            <a:avLst/>
          </a:prstGeom>
          <a:noFill/>
          <a:ln w="19050" cmpd="sng">
            <a:solidFill>
              <a:srgbClr val="71DB2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DB87286-F523-A739-20F2-2983D2505173}"/>
              </a:ext>
            </a:extLst>
          </p:cNvPr>
          <p:cNvSpPr/>
          <p:nvPr/>
        </p:nvSpPr>
        <p:spPr>
          <a:xfrm>
            <a:off x="1217336" y="1285191"/>
            <a:ext cx="3128901" cy="1498829"/>
          </a:xfrm>
          <a:prstGeom prst="rect">
            <a:avLst/>
          </a:prstGeom>
          <a:noFill/>
          <a:ln w="12700">
            <a:solidFill>
              <a:schemeClr val="tx1">
                <a:lumMod val="65000"/>
                <a:lumOff val="35000"/>
                <a:alpha val="98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Noto Sans KR" panose="020B0500000000000000" pitchFamily="34" charset="-127"/>
              </a:rPr>
              <a:t>※ SWOT </a:t>
            </a:r>
            <a:r>
              <a:rPr kumimoji="1"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Noto Sans KR" panose="020B0500000000000000" pitchFamily="34" charset="-127"/>
              </a:rPr>
              <a:t>분석 결과 </a:t>
            </a:r>
            <a:r>
              <a:rPr kumimoji="1"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Noto Sans KR" panose="020B0500000000000000" pitchFamily="34" charset="-127"/>
              </a:rPr>
              <a:t>&amp; </a:t>
            </a:r>
            <a:r>
              <a:rPr kumimoji="1"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Noto Sans KR" panose="020B0500000000000000" pitchFamily="34" charset="-127"/>
              </a:rPr>
              <a:t>전략</a:t>
            </a:r>
            <a:endParaRPr kumimoji="1"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ea typeface="Noto Sans KR" panose="020B0500000000000000" pitchFamily="34" charset="-127"/>
            </a:endParaRPr>
          </a:p>
        </p:txBody>
      </p:sp>
      <p:sp>
        <p:nvSpPr>
          <p:cNvPr id="21" name="正方形/長方形 79">
            <a:extLst>
              <a:ext uri="{FF2B5EF4-FFF2-40B4-BE49-F238E27FC236}">
                <a16:creationId xmlns:a16="http://schemas.microsoft.com/office/drawing/2014/main" id="{69DF968D-C529-F06B-8570-A593771E4133}"/>
              </a:ext>
            </a:extLst>
          </p:cNvPr>
          <p:cNvSpPr/>
          <p:nvPr/>
        </p:nvSpPr>
        <p:spPr>
          <a:xfrm>
            <a:off x="1245216" y="2933481"/>
            <a:ext cx="369332" cy="1649567"/>
          </a:xfrm>
          <a:prstGeom prst="rect">
            <a:avLst/>
          </a:prstGeom>
          <a:solidFill>
            <a:srgbClr val="0BC58B"/>
          </a:solidFill>
        </p:spPr>
        <p:txBody>
          <a:bodyPr vert="eaVert"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기회 </a:t>
            </a:r>
            <a:r>
              <a:rPr lang="en-US" altLang="ja-JP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(Opportunity)</a:t>
            </a:r>
            <a:endParaRPr lang="ja-JP" altLang="en-US" sz="1200" b="1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2" name="正方形/長方形 84">
            <a:extLst>
              <a:ext uri="{FF2B5EF4-FFF2-40B4-BE49-F238E27FC236}">
                <a16:creationId xmlns:a16="http://schemas.microsoft.com/office/drawing/2014/main" id="{B60BF5C6-5B9E-49F9-F1BC-D708FF386697}"/>
              </a:ext>
            </a:extLst>
          </p:cNvPr>
          <p:cNvSpPr/>
          <p:nvPr/>
        </p:nvSpPr>
        <p:spPr>
          <a:xfrm>
            <a:off x="1245216" y="4569819"/>
            <a:ext cx="369332" cy="1649567"/>
          </a:xfrm>
          <a:prstGeom prst="rect">
            <a:avLst/>
          </a:prstGeom>
          <a:solidFill>
            <a:srgbClr val="0070C0"/>
          </a:solidFill>
        </p:spPr>
        <p:txBody>
          <a:bodyPr vert="eaVert"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위협 </a:t>
            </a:r>
            <a:r>
              <a:rPr lang="en-US" altLang="ko-KR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en-US" altLang="ja-JP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Threat)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5ADE174-4643-453C-D247-3E52113A6F13}"/>
              </a:ext>
            </a:extLst>
          </p:cNvPr>
          <p:cNvSpPr/>
          <p:nvPr/>
        </p:nvSpPr>
        <p:spPr>
          <a:xfrm>
            <a:off x="4502410" y="1287380"/>
            <a:ext cx="3201093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vert="horz"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강점 </a:t>
            </a:r>
            <a:r>
              <a:rPr lang="en-US" altLang="ko-KR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en-US" altLang="ja-JP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Strength)</a:t>
            </a:r>
            <a:endParaRPr lang="ja-JP" altLang="en-US" sz="1200" b="1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92D9228-1AD2-E58C-DA99-ADA8F009503D}"/>
              </a:ext>
            </a:extLst>
          </p:cNvPr>
          <p:cNvSpPr/>
          <p:nvPr/>
        </p:nvSpPr>
        <p:spPr>
          <a:xfrm>
            <a:off x="7714333" y="1284241"/>
            <a:ext cx="3238715" cy="276999"/>
          </a:xfrm>
          <a:prstGeom prst="rect">
            <a:avLst/>
          </a:prstGeom>
          <a:solidFill>
            <a:srgbClr val="FFC000"/>
          </a:solidFill>
        </p:spPr>
        <p:txBody>
          <a:bodyPr vert="horz"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약점</a:t>
            </a:r>
            <a:r>
              <a:rPr lang="ja-JP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ja-JP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(Weakness)</a:t>
            </a:r>
            <a:endParaRPr lang="ko-KR" altLang="en-US" sz="1200" b="1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0" name="사각형: 둥근 모서리 24">
            <a:extLst>
              <a:ext uri="{FF2B5EF4-FFF2-40B4-BE49-F238E27FC236}">
                <a16:creationId xmlns:a16="http://schemas.microsoft.com/office/drawing/2014/main" id="{05A85015-3B04-CDB8-DC18-4B4E958CEA1E}"/>
              </a:ext>
            </a:extLst>
          </p:cNvPr>
          <p:cNvSpPr/>
          <p:nvPr/>
        </p:nvSpPr>
        <p:spPr>
          <a:xfrm>
            <a:off x="4701700" y="2989948"/>
            <a:ext cx="2799796" cy="2163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lang="en-US" altLang="ko-KR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SO </a:t>
            </a:r>
            <a:r>
              <a:rPr lang="ko-KR" altLang="en-US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전략</a:t>
            </a:r>
            <a:endParaRPr lang="ja-JP" altLang="en-US" sz="1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1" name="사각형: 둥근 모서리 26">
            <a:extLst>
              <a:ext uri="{FF2B5EF4-FFF2-40B4-BE49-F238E27FC236}">
                <a16:creationId xmlns:a16="http://schemas.microsoft.com/office/drawing/2014/main" id="{A8A963AE-367F-E3CC-3A84-2B704659520F}"/>
              </a:ext>
            </a:extLst>
          </p:cNvPr>
          <p:cNvSpPr/>
          <p:nvPr/>
        </p:nvSpPr>
        <p:spPr>
          <a:xfrm>
            <a:off x="7913624" y="2989948"/>
            <a:ext cx="2799796" cy="2163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lang="en-US" altLang="ko-KR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WO </a:t>
            </a:r>
            <a:r>
              <a:rPr lang="ko-KR" altLang="en-US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전략</a:t>
            </a:r>
            <a:endParaRPr lang="ja-JP" altLang="en-US" sz="1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2" name="사각형: 둥근 모서리 27">
            <a:extLst>
              <a:ext uri="{FF2B5EF4-FFF2-40B4-BE49-F238E27FC236}">
                <a16:creationId xmlns:a16="http://schemas.microsoft.com/office/drawing/2014/main" id="{85ECF723-16EC-A35F-D663-EBB39F0B45DB}"/>
              </a:ext>
            </a:extLst>
          </p:cNvPr>
          <p:cNvSpPr/>
          <p:nvPr/>
        </p:nvSpPr>
        <p:spPr>
          <a:xfrm>
            <a:off x="7913624" y="4645795"/>
            <a:ext cx="2799796" cy="2163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lang="en-US" altLang="ko-KR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WT </a:t>
            </a:r>
            <a:r>
              <a:rPr lang="ko-KR" altLang="en-US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전략</a:t>
            </a:r>
            <a:endParaRPr lang="ja-JP" altLang="en-US" sz="1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3" name="사각형: 둥근 모서리 28">
            <a:extLst>
              <a:ext uri="{FF2B5EF4-FFF2-40B4-BE49-F238E27FC236}">
                <a16:creationId xmlns:a16="http://schemas.microsoft.com/office/drawing/2014/main" id="{263AD9EF-F485-A154-4065-43BFA941269C}"/>
              </a:ext>
            </a:extLst>
          </p:cNvPr>
          <p:cNvSpPr/>
          <p:nvPr/>
        </p:nvSpPr>
        <p:spPr>
          <a:xfrm>
            <a:off x="4701700" y="4645795"/>
            <a:ext cx="2799796" cy="2163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lang="en-US" altLang="ko-KR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ST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전략</a:t>
            </a:r>
            <a:endParaRPr lang="ja-JP" altLang="en-US" sz="1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F2EB9BA-2A37-CFDD-4D5E-D6EED088D05E}"/>
              </a:ext>
            </a:extLst>
          </p:cNvPr>
          <p:cNvSpPr/>
          <p:nvPr/>
        </p:nvSpPr>
        <p:spPr>
          <a:xfrm>
            <a:off x="4601183" y="1663430"/>
            <a:ext cx="2986391" cy="11205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뛰어난 앱 기획 능력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6019730A-6CF1-0FE6-BC87-5E820D267F3C}"/>
              </a:ext>
            </a:extLst>
          </p:cNvPr>
          <p:cNvSpPr/>
          <p:nvPr/>
        </p:nvSpPr>
        <p:spPr>
          <a:xfrm>
            <a:off x="7807525" y="1663430"/>
            <a:ext cx="2986391" cy="11205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부족한 웹</a:t>
            </a:r>
            <a:r>
              <a:rPr lang="en-US" altLang="ko-KR" sz="1600" dirty="0">
                <a:latin typeface="+mn-ea"/>
              </a:rPr>
              <a:t>/</a:t>
            </a:r>
            <a:r>
              <a:rPr lang="ko-KR" altLang="en-US" sz="1600" dirty="0">
                <a:latin typeface="+mn-ea"/>
              </a:rPr>
              <a:t>앱 개발 능력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54CA7DC-AB9C-ED21-B822-12AF91FDF740}"/>
              </a:ext>
            </a:extLst>
          </p:cNvPr>
          <p:cNvSpPr/>
          <p:nvPr/>
        </p:nvSpPr>
        <p:spPr>
          <a:xfrm>
            <a:off x="1722911" y="3083668"/>
            <a:ext cx="2662480" cy="13338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정부의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창업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지원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예산 증가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2BA58CC-F034-067A-831F-919EC16FAE56}"/>
              </a:ext>
            </a:extLst>
          </p:cNvPr>
          <p:cNvSpPr/>
          <p:nvPr/>
        </p:nvSpPr>
        <p:spPr>
          <a:xfrm>
            <a:off x="1722911" y="4706049"/>
            <a:ext cx="2662480" cy="136106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이미 많이 존재하는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유사 앱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사이트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5912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21DA6D3-DB43-5F66-8E65-A4CFA969D66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" y="0"/>
            <a:ext cx="1219181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0F9312-9BF0-2D2E-BB8D-3C004757F78E}"/>
              </a:ext>
            </a:extLst>
          </p:cNvPr>
          <p:cNvSpPr txBox="1"/>
          <p:nvPr/>
        </p:nvSpPr>
        <p:spPr>
          <a:xfrm>
            <a:off x="5361664" y="2684544"/>
            <a:ext cx="1468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2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1B1893-558E-68E3-AA02-96680901EC33}"/>
              </a:ext>
            </a:extLst>
          </p:cNvPr>
          <p:cNvSpPr txBox="1"/>
          <p:nvPr/>
        </p:nvSpPr>
        <p:spPr>
          <a:xfrm>
            <a:off x="4609056" y="3465570"/>
            <a:ext cx="297389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ko-KR" altLang="en-US" sz="4000" spc="600" dirty="0">
                <a:solidFill>
                  <a:schemeClr val="bg1"/>
                </a:solidFill>
              </a:rPr>
              <a:t>타겟 설정</a:t>
            </a:r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그래서 누가 이런 앱을 써요</a:t>
            </a:r>
            <a:r>
              <a:rPr lang="en-US" altLang="ko-KR" sz="1500" b="1" dirty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8F229-3029-E8E5-8497-224087B20524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06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타겟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17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1797664521"/>
              </p:ext>
            </p:extLst>
          </p:nvPr>
        </p:nvGraphicFramePr>
        <p:xfrm>
          <a:off x="-203200" y="952965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FF2DB13-2BA5-2A6F-08C4-2DA4CD53CBF9}"/>
              </a:ext>
            </a:extLst>
          </p:cNvPr>
          <p:cNvSpPr txBox="1"/>
          <p:nvPr/>
        </p:nvSpPr>
        <p:spPr>
          <a:xfrm flipH="1">
            <a:off x="60328" y="6279474"/>
            <a:ext cx="35371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게임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IT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부문 팀원 모집 게시글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116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개 조사 결과</a:t>
            </a:r>
            <a:b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링커리어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씽굿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캠퍼스픽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28BD78-0083-7A32-DA0C-33379100CED9}"/>
              </a:ext>
            </a:extLst>
          </p:cNvPr>
          <p:cNvSpPr txBox="1"/>
          <p:nvPr/>
        </p:nvSpPr>
        <p:spPr>
          <a:xfrm>
            <a:off x="6200776" y="2266053"/>
            <a:ext cx="5791200" cy="26407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US" altLang="ko-KR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CORE TARGET : </a:t>
            </a:r>
            <a:r>
              <a:rPr lang="en-US" altLang="ko-KR" sz="4400" b="1" spc="-150" dirty="0">
                <a:solidFill>
                  <a:srgbClr val="F9474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1020</a:t>
            </a:r>
            <a:endParaRPr lang="en-US" altLang="ko-KR" sz="2800" b="1" spc="-150" dirty="0">
              <a:solidFill>
                <a:srgbClr val="F9474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algn="just">
              <a:lnSpc>
                <a:spcPct val="120000"/>
              </a:lnSpc>
            </a:pPr>
            <a:r>
              <a:rPr lang="ko-KR" altLang="en-US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공모전 팀원 모집에</a:t>
            </a:r>
            <a:r>
              <a:rPr lang="en-US" altLang="ko-KR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 </a:t>
            </a:r>
            <a:r>
              <a:rPr lang="ko-KR" altLang="en-US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가장 활발하다</a:t>
            </a:r>
            <a:r>
              <a:rPr lang="en-US" altLang="ko-KR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.</a:t>
            </a:r>
          </a:p>
          <a:p>
            <a:pPr lvl="0" algn="just">
              <a:lnSpc>
                <a:spcPct val="120000"/>
              </a:lnSpc>
            </a:pP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기존의 공모전 팀원 모집 사이트에서 참가할 팀원을</a:t>
            </a:r>
            <a:endParaRPr lang="en-US" altLang="ko-KR" sz="1600" i="1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모집하는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게시글의 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73%</a:t>
            </a: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에 달하는 게시글이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10</a:t>
            </a: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 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~ 20</a:t>
            </a: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대에</a:t>
            </a:r>
            <a:endParaRPr lang="en-US" altLang="ko-KR" sz="1600" i="1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의해 쓰인 것으로 나타났다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i="1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076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타겟 설정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B41BB2C-2CA7-4BB9-7712-29FF96B93606}"/>
              </a:ext>
            </a:extLst>
          </p:cNvPr>
          <p:cNvGrpSpPr/>
          <p:nvPr/>
        </p:nvGrpSpPr>
        <p:grpSpPr>
          <a:xfrm>
            <a:off x="802888" y="1449935"/>
            <a:ext cx="4684294" cy="4684294"/>
            <a:chOff x="866940" y="1449935"/>
            <a:chExt cx="4684294" cy="4684294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2235E9C-C344-32A4-C540-C5B0CCE241AC}"/>
                </a:ext>
              </a:extLst>
            </p:cNvPr>
            <p:cNvSpPr/>
            <p:nvPr/>
          </p:nvSpPr>
          <p:spPr>
            <a:xfrm>
              <a:off x="866940" y="1449935"/>
              <a:ext cx="4684294" cy="4684294"/>
            </a:xfrm>
            <a:prstGeom prst="ellipse">
              <a:avLst/>
            </a:prstGeom>
            <a:solidFill>
              <a:srgbClr val="DBE9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829673B4-A735-BDB5-A5DC-839781DDA47D}"/>
                </a:ext>
              </a:extLst>
            </p:cNvPr>
            <p:cNvSpPr/>
            <p:nvPr/>
          </p:nvSpPr>
          <p:spPr>
            <a:xfrm>
              <a:off x="1537194" y="2385745"/>
              <a:ext cx="3343788" cy="3343786"/>
            </a:xfrm>
            <a:prstGeom prst="ellipse">
              <a:avLst/>
            </a:prstGeom>
            <a:solidFill>
              <a:srgbClr val="B7CF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6424CE3-386D-2979-8E4E-F400C3F7F029}"/>
                </a:ext>
              </a:extLst>
            </p:cNvPr>
            <p:cNvSpPr/>
            <p:nvPr/>
          </p:nvSpPr>
          <p:spPr>
            <a:xfrm>
              <a:off x="2284661" y="3559212"/>
              <a:ext cx="1848853" cy="184885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</p:cNvCxnSpPr>
          <p:nvPr/>
        </p:nvCxnSpPr>
        <p:spPr>
          <a:xfrm>
            <a:off x="4160696" y="2013020"/>
            <a:ext cx="293536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F38473-F636-C4C5-7BE4-77E4B6FFA420}"/>
              </a:ext>
            </a:extLst>
          </p:cNvPr>
          <p:cNvCxnSpPr>
            <a:cxnSpLocks/>
          </p:cNvCxnSpPr>
          <p:nvPr/>
        </p:nvCxnSpPr>
        <p:spPr>
          <a:xfrm>
            <a:off x="4160696" y="4463247"/>
            <a:ext cx="291583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8118329-4BC5-214C-900D-E70EDA7CE694}"/>
              </a:ext>
            </a:extLst>
          </p:cNvPr>
          <p:cNvCxnSpPr>
            <a:cxnSpLocks/>
          </p:cNvCxnSpPr>
          <p:nvPr/>
        </p:nvCxnSpPr>
        <p:spPr>
          <a:xfrm>
            <a:off x="4391534" y="3097244"/>
            <a:ext cx="268499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823AA9C-C22A-562D-3699-2EF208F4CFBA}"/>
              </a:ext>
            </a:extLst>
          </p:cNvPr>
          <p:cNvSpPr txBox="1"/>
          <p:nvPr/>
        </p:nvSpPr>
        <p:spPr>
          <a:xfrm>
            <a:off x="2026779" y="1799273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공모전 주최 기업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575431-24E2-FCA4-527F-69E3137FF2C9}"/>
              </a:ext>
            </a:extLst>
          </p:cNvPr>
          <p:cNvSpPr txBox="1"/>
          <p:nvPr/>
        </p:nvSpPr>
        <p:spPr>
          <a:xfrm>
            <a:off x="2052433" y="2710351"/>
            <a:ext cx="218521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0745E"/>
                </a:solidFill>
              </a:rPr>
              <a:t>IT, </a:t>
            </a:r>
            <a:r>
              <a:rPr lang="ko-KR" altLang="en-US" dirty="0">
                <a:solidFill>
                  <a:srgbClr val="00745E"/>
                </a:solidFill>
              </a:rPr>
              <a:t>게임</a:t>
            </a:r>
            <a:endParaRPr lang="en-US" altLang="ko-KR" dirty="0">
              <a:solidFill>
                <a:srgbClr val="00745E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745E"/>
                </a:solidFill>
              </a:rPr>
              <a:t>시니어</a:t>
            </a:r>
            <a:r>
              <a:rPr lang="en-US" altLang="ko-KR" sz="2400" b="1" dirty="0">
                <a:solidFill>
                  <a:srgbClr val="00745E"/>
                </a:solidFill>
              </a:rPr>
              <a:t> </a:t>
            </a:r>
            <a:r>
              <a:rPr lang="ko-KR" altLang="en-US" sz="2400" b="1" dirty="0">
                <a:solidFill>
                  <a:srgbClr val="00745E"/>
                </a:solidFill>
              </a:rPr>
              <a:t>개발자</a:t>
            </a:r>
            <a:endParaRPr lang="en-US" altLang="ko-KR" sz="2400" b="1" dirty="0">
              <a:solidFill>
                <a:srgbClr val="00745E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EEF396-8330-ADD8-2A86-F699A9FCA850}"/>
              </a:ext>
            </a:extLst>
          </p:cNvPr>
          <p:cNvSpPr txBox="1"/>
          <p:nvPr/>
        </p:nvSpPr>
        <p:spPr>
          <a:xfrm>
            <a:off x="2514095" y="3986193"/>
            <a:ext cx="12618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FFCC"/>
                </a:solidFill>
              </a:rPr>
              <a:t>1020</a:t>
            </a:r>
          </a:p>
          <a:p>
            <a:pPr algn="ctr"/>
            <a:r>
              <a:rPr lang="ko-KR" altLang="en-US" sz="2800" dirty="0">
                <a:solidFill>
                  <a:srgbClr val="00FFCC"/>
                </a:solidFill>
              </a:rPr>
              <a:t>개발자</a:t>
            </a:r>
            <a:endParaRPr lang="en-US" altLang="ko-KR" sz="2800" dirty="0">
              <a:solidFill>
                <a:srgbClr val="00FFCC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3C7418-494B-6524-C7F8-EC7BA14B4984}"/>
              </a:ext>
            </a:extLst>
          </p:cNvPr>
          <p:cNvSpPr txBox="1"/>
          <p:nvPr/>
        </p:nvSpPr>
        <p:spPr>
          <a:xfrm>
            <a:off x="7194000" y="2819387"/>
            <a:ext cx="4474126" cy="10525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서브 타겟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출시 목적의 게임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개발팀을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DevRaid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활용해 모집 할 수 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7194000" y="1657755"/>
            <a:ext cx="4352014" cy="10525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ko-KR" altLang="en-US" sz="20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협업 대상</a:t>
            </a:r>
            <a:r>
              <a:rPr lang="en-US" altLang="ko-KR" sz="1600" spc="-150" dirty="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신규 공모전 소개와 인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참가 신청을 위한</a:t>
            </a:r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협업 기업으로 기능한다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48580FF-F182-C53D-8749-A47212B0EC78}"/>
              </a:ext>
            </a:extLst>
          </p:cNvPr>
          <p:cNvSpPr txBox="1"/>
          <p:nvPr/>
        </p:nvSpPr>
        <p:spPr>
          <a:xfrm>
            <a:off x="7194000" y="4248716"/>
            <a:ext cx="4674150" cy="13480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핵심 타겟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개발 공모전 모집이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가장 활발하게 이루어지는 세대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공모전 참가를 위한 개발팀을 모집하거나</a:t>
            </a:r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참가할 수 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18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352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8CE734B4-A733-6FE5-705D-958222664E6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39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754ACC-D015-9DEB-4A15-9DDA73576F21}"/>
              </a:ext>
            </a:extLst>
          </p:cNvPr>
          <p:cNvSpPr txBox="1"/>
          <p:nvPr/>
        </p:nvSpPr>
        <p:spPr>
          <a:xfrm>
            <a:off x="5361664" y="2684544"/>
            <a:ext cx="1468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3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E2A649-66C8-2E01-DBEE-D09B0A7C4D69}"/>
              </a:ext>
            </a:extLst>
          </p:cNvPr>
          <p:cNvSpPr txBox="1"/>
          <p:nvPr/>
        </p:nvSpPr>
        <p:spPr>
          <a:xfrm>
            <a:off x="4657146" y="3465570"/>
            <a:ext cx="287771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600" dirty="0">
                <a:solidFill>
                  <a:schemeClr val="bg1"/>
                </a:solidFill>
              </a:rPr>
              <a:t>컨셉 도출</a:t>
            </a:r>
            <a:endParaRPr lang="en-US" altLang="ko-KR" sz="4000" b="1" spc="600" dirty="0">
              <a:solidFill>
                <a:schemeClr val="bg1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어떤 형태로 만들 것인가</a:t>
            </a:r>
            <a:r>
              <a:rPr lang="en-US" altLang="ko-KR" sz="1500" b="1" dirty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7A6048-D4BE-6B44-6F42-8C8D4FE3B4DD}"/>
              </a:ext>
            </a:extLst>
          </p:cNvPr>
          <p:cNvSpPr txBox="1"/>
          <p:nvPr/>
        </p:nvSpPr>
        <p:spPr>
          <a:xfrm>
            <a:off x="9862194" y="6586181"/>
            <a:ext cx="23198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96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448A8A79-B12C-89DC-ECF7-15C2CD29639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8099" cy="686143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6769581-5358-47C3-0881-0C98EEBAEEB3}"/>
              </a:ext>
            </a:extLst>
          </p:cNvPr>
          <p:cNvSpPr txBox="1"/>
          <p:nvPr/>
        </p:nvSpPr>
        <p:spPr>
          <a:xfrm>
            <a:off x="1026696" y="2261937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</a:rPr>
              <a:t>INTRODUCE.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DEE68C-59D0-20C2-C389-8BB3DD12D894}"/>
              </a:ext>
            </a:extLst>
          </p:cNvPr>
          <p:cNvSpPr txBox="1"/>
          <p:nvPr/>
        </p:nvSpPr>
        <p:spPr>
          <a:xfrm>
            <a:off x="1026696" y="3101852"/>
            <a:ext cx="895629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</a:t>
            </a:r>
            <a:r>
              <a:rPr lang="ko-KR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공모전에 참가하는</a:t>
            </a:r>
            <a:endParaRPr lang="en-US" altLang="ko-KR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가장 편리한 방법</a:t>
            </a:r>
            <a:endParaRPr lang="en-US" altLang="ko-KR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E72F87-6D30-62DF-EB51-E857C038A27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1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직사각형 52"/>
          <p:cNvSpPr/>
          <p:nvPr/>
        </p:nvSpPr>
        <p:spPr>
          <a:xfrm>
            <a:off x="7977366" y="1106009"/>
            <a:ext cx="3799643" cy="48417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컨셉 도출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20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47" name="그룹 46"/>
          <p:cNvGrpSpPr/>
          <p:nvPr/>
        </p:nvGrpSpPr>
        <p:grpSpPr>
          <a:xfrm>
            <a:off x="4998000" y="2294207"/>
            <a:ext cx="2325950" cy="2325950"/>
            <a:chOff x="4998000" y="2294207"/>
            <a:chExt cx="2325950" cy="2325950"/>
          </a:xfrm>
        </p:grpSpPr>
        <p:sp>
          <p:nvSpPr>
            <p:cNvPr id="11" name="타원 10"/>
            <p:cNvSpPr/>
            <p:nvPr/>
          </p:nvSpPr>
          <p:spPr>
            <a:xfrm>
              <a:off x="4998000" y="2294207"/>
              <a:ext cx="2325950" cy="232595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AEEF396-8330-ADD8-2A86-F699A9FCA850}"/>
                </a:ext>
              </a:extLst>
            </p:cNvPr>
            <p:cNvSpPr txBox="1"/>
            <p:nvPr/>
          </p:nvSpPr>
          <p:spPr>
            <a:xfrm>
              <a:off x="5154377" y="3457182"/>
              <a:ext cx="2015565" cy="5028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10 ~ 20</a:t>
              </a:r>
              <a:r>
                <a:rPr lang="ko-KR" altLang="en-US" dirty="0">
                  <a:solidFill>
                    <a:schemeClr val="bg1"/>
                  </a:solidFill>
                </a:rPr>
                <a:t>대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게임</a:t>
              </a:r>
              <a:r>
                <a:rPr lang="en-US" altLang="ko-KR" dirty="0">
                  <a:solidFill>
                    <a:schemeClr val="bg1"/>
                  </a:solidFill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</a:rPr>
                <a:t>앱 개발자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AEEF396-8330-ADD8-2A86-F699A9FCA850}"/>
                </a:ext>
              </a:extLst>
            </p:cNvPr>
            <p:cNvSpPr txBox="1"/>
            <p:nvPr/>
          </p:nvSpPr>
          <p:spPr>
            <a:xfrm>
              <a:off x="5154377" y="2753474"/>
              <a:ext cx="2015565" cy="28735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rgbClr val="FFFF00"/>
                  </a:solidFill>
                </a:rPr>
                <a:t>핵심 타겟</a:t>
              </a:r>
              <a:endParaRPr lang="en-US" altLang="ko-KR" dirty="0">
                <a:solidFill>
                  <a:srgbClr val="FFFF00"/>
                </a:solidFill>
              </a:endParaRPr>
            </a:p>
          </p:txBody>
        </p:sp>
      </p:grpSp>
      <p:cxnSp>
        <p:nvCxnSpPr>
          <p:cNvPr id="22" name="직선 화살표 연결선 21"/>
          <p:cNvCxnSpPr>
            <a:stCxn id="11" idx="2"/>
          </p:cNvCxnSpPr>
          <p:nvPr/>
        </p:nvCxnSpPr>
        <p:spPr>
          <a:xfrm flipH="1" flipV="1">
            <a:off x="4366779" y="3457181"/>
            <a:ext cx="63122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>
            <a:off x="7323950" y="3457181"/>
            <a:ext cx="653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7977366" y="1106009"/>
            <a:ext cx="3799643" cy="58254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어두운 테마</a:t>
            </a:r>
            <a:r>
              <a:rPr lang="en-US" altLang="ko-KR" dirty="0"/>
              <a:t>(</a:t>
            </a:r>
            <a:r>
              <a:rPr lang="ko-KR" altLang="en-US" dirty="0" err="1"/>
              <a:t>다크</a:t>
            </a:r>
            <a:r>
              <a:rPr lang="ko-KR" altLang="en-US" dirty="0"/>
              <a:t> 모드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085" y="3766562"/>
            <a:ext cx="3414203" cy="1925722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009" y="1845731"/>
            <a:ext cx="3146353" cy="1763651"/>
          </a:xfrm>
          <a:prstGeom prst="rect">
            <a:avLst/>
          </a:prstGeom>
        </p:spPr>
      </p:pic>
      <p:grpSp>
        <p:nvGrpSpPr>
          <p:cNvPr id="66" name="그룹 65"/>
          <p:cNvGrpSpPr/>
          <p:nvPr/>
        </p:nvGrpSpPr>
        <p:grpSpPr>
          <a:xfrm>
            <a:off x="589331" y="1124497"/>
            <a:ext cx="3799643" cy="4848996"/>
            <a:chOff x="589331" y="1124497"/>
            <a:chExt cx="3799643" cy="4848996"/>
          </a:xfrm>
        </p:grpSpPr>
        <p:sp>
          <p:nvSpPr>
            <p:cNvPr id="55" name="직사각형 54"/>
            <p:cNvSpPr/>
            <p:nvPr/>
          </p:nvSpPr>
          <p:spPr>
            <a:xfrm>
              <a:off x="589331" y="1131725"/>
              <a:ext cx="3799643" cy="484176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589331" y="1124497"/>
              <a:ext cx="3799643" cy="582542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온라인 게임의 파티 모집 방식</a:t>
              </a:r>
            </a:p>
          </p:txBody>
        </p:sp>
      </p:grpSp>
      <p:pic>
        <p:nvPicPr>
          <p:cNvPr id="63" name="그림 62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44" y="1772258"/>
            <a:ext cx="1995748" cy="2068008"/>
          </a:xfrm>
          <a:prstGeom prst="rect">
            <a:avLst/>
          </a:prstGeom>
        </p:spPr>
      </p:pic>
      <p:pic>
        <p:nvPicPr>
          <p:cNvPr id="65" name="그림 64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30" y="4344546"/>
            <a:ext cx="2592963" cy="1603231"/>
          </a:xfrm>
          <a:prstGeom prst="rect">
            <a:avLst/>
          </a:prstGeom>
        </p:spPr>
      </p:pic>
      <p:pic>
        <p:nvPicPr>
          <p:cNvPr id="64" name="그림 63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534" y="3089201"/>
            <a:ext cx="1777703" cy="153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74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34676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컨셉 도출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파티 모집</a:t>
            </a:r>
          </a:p>
        </p:txBody>
      </p:sp>
      <p:grpSp>
        <p:nvGrpSpPr>
          <p:cNvPr id="33" name="그룹 32"/>
          <p:cNvGrpSpPr/>
          <p:nvPr/>
        </p:nvGrpSpPr>
        <p:grpSpPr>
          <a:xfrm>
            <a:off x="3476625" y="3067156"/>
            <a:ext cx="3088922" cy="3088922"/>
            <a:chOff x="3476625" y="3067156"/>
            <a:chExt cx="3088922" cy="3088922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25BAE19-8A02-455F-2CA2-194AF6B901E7}"/>
                </a:ext>
              </a:extLst>
            </p:cNvPr>
            <p:cNvSpPr/>
            <p:nvPr/>
          </p:nvSpPr>
          <p:spPr>
            <a:xfrm>
              <a:off x="3476625" y="3067156"/>
              <a:ext cx="3088922" cy="3088922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C5F4F05-7D0C-52AF-A73C-43633A7411E9}"/>
                </a:ext>
              </a:extLst>
            </p:cNvPr>
            <p:cNvSpPr txBox="1"/>
            <p:nvPr/>
          </p:nvSpPr>
          <p:spPr>
            <a:xfrm>
              <a:off x="3708287" y="4406620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사운드</a:t>
              </a: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5626453" y="3067156"/>
            <a:ext cx="3088922" cy="3088922"/>
            <a:chOff x="5626453" y="3067156"/>
            <a:chExt cx="3088922" cy="3088922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5AF6150-B771-3EC9-7990-DA91E68C07B3}"/>
                </a:ext>
              </a:extLst>
            </p:cNvPr>
            <p:cNvSpPr/>
            <p:nvPr/>
          </p:nvSpPr>
          <p:spPr>
            <a:xfrm>
              <a:off x="5626453" y="3067156"/>
              <a:ext cx="3088922" cy="3088922"/>
            </a:xfrm>
            <a:prstGeom prst="ellipse">
              <a:avLst/>
            </a:prstGeom>
            <a:solidFill>
              <a:schemeClr val="accent6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2661C9B-A4D7-3792-E23E-8C13947929F3}"/>
                </a:ext>
              </a:extLst>
            </p:cNvPr>
            <p:cNvSpPr txBox="1"/>
            <p:nvPr/>
          </p:nvSpPr>
          <p:spPr>
            <a:xfrm>
              <a:off x="5881201" y="4396173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아트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551539" y="1282100"/>
            <a:ext cx="3088922" cy="3088922"/>
            <a:chOff x="4551539" y="1282100"/>
            <a:chExt cx="3088922" cy="3088922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165D13E8-4FAF-41E9-30C1-7E8C884A3ED8}"/>
                </a:ext>
              </a:extLst>
            </p:cNvPr>
            <p:cNvSpPr/>
            <p:nvPr/>
          </p:nvSpPr>
          <p:spPr>
            <a:xfrm>
              <a:off x="4551539" y="1282100"/>
              <a:ext cx="3088922" cy="3088922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837239-FBB7-7802-0C74-6EAEF1431269}"/>
                </a:ext>
              </a:extLst>
            </p:cNvPr>
            <p:cNvSpPr txBox="1"/>
            <p:nvPr/>
          </p:nvSpPr>
          <p:spPr>
            <a:xfrm>
              <a:off x="4806287" y="2611117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프로그래밍</a:t>
              </a: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21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8" name="직사각형 7"/>
          <p:cNvSpPr/>
          <p:nvPr/>
        </p:nvSpPr>
        <p:spPr>
          <a:xfrm>
            <a:off x="8895871" y="1468281"/>
            <a:ext cx="2453324" cy="110403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모든 역할군을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가진 파티</a:t>
            </a:r>
          </a:p>
        </p:txBody>
      </p:sp>
      <p:grpSp>
        <p:nvGrpSpPr>
          <p:cNvPr id="35" name="그룹 34"/>
          <p:cNvGrpSpPr/>
          <p:nvPr/>
        </p:nvGrpSpPr>
        <p:grpSpPr>
          <a:xfrm>
            <a:off x="5626818" y="3067156"/>
            <a:ext cx="3088922" cy="3088922"/>
            <a:chOff x="5626453" y="3067156"/>
            <a:chExt cx="3088922" cy="3088922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5AF6150-B771-3EC9-7990-DA91E68C07B3}"/>
                </a:ext>
              </a:extLst>
            </p:cNvPr>
            <p:cNvSpPr/>
            <p:nvPr/>
          </p:nvSpPr>
          <p:spPr>
            <a:xfrm>
              <a:off x="5626453" y="3067156"/>
              <a:ext cx="3088922" cy="3088922"/>
            </a:xfrm>
            <a:prstGeom prst="ellipse">
              <a:avLst/>
            </a:prstGeom>
            <a:solidFill>
              <a:schemeClr val="accent6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2661C9B-A4D7-3792-E23E-8C13947929F3}"/>
                </a:ext>
              </a:extLst>
            </p:cNvPr>
            <p:cNvSpPr txBox="1"/>
            <p:nvPr/>
          </p:nvSpPr>
          <p:spPr>
            <a:xfrm>
              <a:off x="5881201" y="4396173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힐러</a:t>
              </a:r>
              <a:endParaRPr lang="ko-KR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3476991" y="3042004"/>
            <a:ext cx="3088922" cy="3088922"/>
            <a:chOff x="3476625" y="3067156"/>
            <a:chExt cx="3088922" cy="3088922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E25BAE19-8A02-455F-2CA2-194AF6B901E7}"/>
                </a:ext>
              </a:extLst>
            </p:cNvPr>
            <p:cNvSpPr/>
            <p:nvPr/>
          </p:nvSpPr>
          <p:spPr>
            <a:xfrm>
              <a:off x="3476625" y="3067156"/>
              <a:ext cx="3088922" cy="3088922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C5F4F05-7D0C-52AF-A73C-43633A7411E9}"/>
                </a:ext>
              </a:extLst>
            </p:cNvPr>
            <p:cNvSpPr txBox="1"/>
            <p:nvPr/>
          </p:nvSpPr>
          <p:spPr>
            <a:xfrm>
              <a:off x="3708287" y="4406620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딜러</a:t>
              </a: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4545094" y="1287323"/>
            <a:ext cx="3088922" cy="3088922"/>
            <a:chOff x="4551539" y="1282100"/>
            <a:chExt cx="3088922" cy="3088922"/>
          </a:xfrm>
        </p:grpSpPr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65D13E8-4FAF-41E9-30C1-7E8C884A3ED8}"/>
                </a:ext>
              </a:extLst>
            </p:cNvPr>
            <p:cNvSpPr/>
            <p:nvPr/>
          </p:nvSpPr>
          <p:spPr>
            <a:xfrm>
              <a:off x="4551539" y="1282100"/>
              <a:ext cx="3088922" cy="3088922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1837239-FBB7-7802-0C74-6EAEF1431269}"/>
                </a:ext>
              </a:extLst>
            </p:cNvPr>
            <p:cNvSpPr txBox="1"/>
            <p:nvPr/>
          </p:nvSpPr>
          <p:spPr>
            <a:xfrm>
              <a:off x="4806287" y="2611117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탱커</a:t>
              </a:r>
            </a:p>
          </p:txBody>
        </p:sp>
      </p:grpSp>
      <p:cxnSp>
        <p:nvCxnSpPr>
          <p:cNvPr id="12" name="꺾인 연결선 11"/>
          <p:cNvCxnSpPr>
            <a:stCxn id="8" idx="1"/>
          </p:cNvCxnSpPr>
          <p:nvPr/>
        </p:nvCxnSpPr>
        <p:spPr>
          <a:xfrm rot="10800000" flipV="1">
            <a:off x="6152225" y="2020300"/>
            <a:ext cx="2743646" cy="2050745"/>
          </a:xfrm>
          <a:prstGeom prst="bentConnector3">
            <a:avLst>
              <a:gd name="adj1" fmla="val 3446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01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3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34676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1"/>
                </a:solidFill>
              </a:rPr>
              <a:t>컨셉 도출</a:t>
            </a:r>
            <a:r>
              <a:rPr lang="en-US" altLang="ko-KR" sz="2000" spc="600" dirty="0">
                <a:solidFill>
                  <a:schemeClr val="bg1"/>
                </a:solidFill>
              </a:rPr>
              <a:t>-</a:t>
            </a:r>
            <a:r>
              <a:rPr lang="ko-KR" altLang="en-US" sz="2000" spc="600" dirty="0" err="1">
                <a:solidFill>
                  <a:schemeClr val="bg1"/>
                </a:solidFill>
              </a:rPr>
              <a:t>다크</a:t>
            </a:r>
            <a:r>
              <a:rPr lang="ko-KR" altLang="en-US" sz="2000" spc="600" dirty="0">
                <a:solidFill>
                  <a:schemeClr val="bg1"/>
                </a:solidFill>
              </a:rPr>
              <a:t> 모드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rgbClr val="F94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22</a:t>
            </a:fld>
            <a:endParaRPr lang="en-US" altLang="ko-KR" dirty="0"/>
          </a:p>
        </p:txBody>
      </p:sp>
      <p:sp>
        <p:nvSpPr>
          <p:cNvPr id="26" name="직사각형 25"/>
          <p:cNvSpPr/>
          <p:nvPr/>
        </p:nvSpPr>
        <p:spPr>
          <a:xfrm>
            <a:off x="2994669" y="2154672"/>
            <a:ext cx="2306141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>
                <a:solidFill>
                  <a:srgbClr val="00FFCC"/>
                </a:solidFill>
              </a:rPr>
              <a:t>익숙한 디자인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837239-FBB7-7802-0C74-6EAEF1431269}"/>
              </a:ext>
            </a:extLst>
          </p:cNvPr>
          <p:cNvSpPr txBox="1"/>
          <p:nvPr/>
        </p:nvSpPr>
        <p:spPr>
          <a:xfrm>
            <a:off x="4806287" y="1114804"/>
            <a:ext cx="2579425" cy="430887"/>
          </a:xfrm>
          <a:prstGeom prst="rect">
            <a:avLst/>
          </a:prstGeom>
          <a:solidFill>
            <a:srgbClr val="F94747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>
                <a:solidFill>
                  <a:srgbClr val="0C0C0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Material Design</a:t>
            </a:r>
            <a:endParaRPr lang="ko-KR" altLang="en-US" sz="2200" dirty="0">
              <a:solidFill>
                <a:srgbClr val="0C0C0C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003480" y="3040229"/>
            <a:ext cx="2306141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>
                <a:solidFill>
                  <a:srgbClr val="00FFCC"/>
                </a:solidFill>
              </a:rPr>
              <a:t>사용자 편의성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3571715" y="3546152"/>
            <a:ext cx="2287909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>
                <a:solidFill>
                  <a:srgbClr val="00FFCC"/>
                </a:solidFill>
              </a:rPr>
              <a:t>입체감</a:t>
            </a:r>
            <a:endParaRPr lang="en-US" altLang="ko-KR" sz="2000" dirty="0">
              <a:solidFill>
                <a:srgbClr val="00FFCC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279296" y="1863401"/>
            <a:ext cx="2212831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>
                <a:solidFill>
                  <a:srgbClr val="00FFCC"/>
                </a:solidFill>
              </a:rPr>
              <a:t>선명한 그래픽</a:t>
            </a:r>
            <a:endParaRPr lang="en-US" altLang="ko-KR" sz="2000" dirty="0">
              <a:solidFill>
                <a:srgbClr val="00FFCC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442343" y="4322707"/>
            <a:ext cx="2287909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>
                <a:solidFill>
                  <a:srgbClr val="00FFCC"/>
                </a:solidFill>
              </a:rPr>
              <a:t>직관성</a:t>
            </a:r>
            <a:endParaRPr lang="en-US" altLang="ko-KR" sz="2000" dirty="0">
              <a:solidFill>
                <a:srgbClr val="00FF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43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52116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컨셉 도출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더 빠르고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편리하게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23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555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3E46FD35-8737-EFCA-40D2-7CAD92D14545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CE323A-C9B2-2A5C-E1C5-400C358DB8BA}"/>
              </a:ext>
            </a:extLst>
          </p:cNvPr>
          <p:cNvSpPr/>
          <p:nvPr/>
        </p:nvSpPr>
        <p:spPr>
          <a:xfrm>
            <a:off x="739382" y="1067138"/>
            <a:ext cx="7217470" cy="52197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183F88E-4846-B287-E75B-0F402C8031E0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073452" y="3657779"/>
            <a:ext cx="7739192" cy="2633"/>
          </a:xfrm>
          <a:prstGeom prst="straightConnector1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1DD2E0D-2A53-9C42-CE2E-586C0E2C8E93}"/>
              </a:ext>
            </a:extLst>
          </p:cNvPr>
          <p:cNvSpPr/>
          <p:nvPr/>
        </p:nvSpPr>
        <p:spPr>
          <a:xfrm>
            <a:off x="8812644" y="1050562"/>
            <a:ext cx="2560508" cy="521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A30CEAD-0235-253C-C93E-C6ED823DABE8}"/>
              </a:ext>
            </a:extLst>
          </p:cNvPr>
          <p:cNvSpPr/>
          <p:nvPr/>
        </p:nvSpPr>
        <p:spPr>
          <a:xfrm>
            <a:off x="107345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1A61862-0104-658F-BBBF-D2652301803C}"/>
              </a:ext>
            </a:extLst>
          </p:cNvPr>
          <p:cNvSpPr/>
          <p:nvPr/>
        </p:nvSpPr>
        <p:spPr>
          <a:xfrm>
            <a:off x="341739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2DACB51-F59A-7237-5814-BE812E0BFD0A}"/>
              </a:ext>
            </a:extLst>
          </p:cNvPr>
          <p:cNvSpPr/>
          <p:nvPr/>
        </p:nvSpPr>
        <p:spPr>
          <a:xfrm>
            <a:off x="5761333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3A05E8-B628-FA61-7BA7-8ECF8824669C}"/>
              </a:ext>
            </a:extLst>
          </p:cNvPr>
          <p:cNvSpPr txBox="1"/>
          <p:nvPr/>
        </p:nvSpPr>
        <p:spPr>
          <a:xfrm>
            <a:off x="1450873" y="3074189"/>
            <a:ext cx="11485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온라인 게임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파티 식 팀 구성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D02F82-5413-000C-37DF-EBE76CE2A9D3}"/>
              </a:ext>
            </a:extLst>
          </p:cNvPr>
          <p:cNvSpPr txBox="1"/>
          <p:nvPr/>
        </p:nvSpPr>
        <p:spPr>
          <a:xfrm>
            <a:off x="3818210" y="3351187"/>
            <a:ext cx="1148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Material Design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F7A274-3EBA-006F-1A9A-1EA2F7FDBE69}"/>
              </a:ext>
            </a:extLst>
          </p:cNvPr>
          <p:cNvSpPr txBox="1"/>
          <p:nvPr/>
        </p:nvSpPr>
        <p:spPr>
          <a:xfrm>
            <a:off x="6138754" y="3212687"/>
            <a:ext cx="1148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기존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문제점 해결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D22F12-3F16-E252-5AF3-FDBA48D024E2}"/>
              </a:ext>
            </a:extLst>
          </p:cNvPr>
          <p:cNvSpPr txBox="1"/>
          <p:nvPr/>
        </p:nvSpPr>
        <p:spPr>
          <a:xfrm>
            <a:off x="9107622" y="3197301"/>
            <a:ext cx="2003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err="1">
                <a:solidFill>
                  <a:schemeClr val="bg1"/>
                </a:solidFill>
                <a:latin typeface="+mj-ea"/>
                <a:ea typeface="+mj-ea"/>
              </a:rPr>
              <a:t>DevRaid</a:t>
            </a:r>
            <a:endParaRPr lang="ko-KR" altLang="en-US" sz="2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24</a:t>
            </a:fld>
            <a:endParaRPr lang="en-US" altLang="ko-KR" dirty="0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7290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D6A38FE-9717-DC0E-0EC9-8A827418698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93D9D5-954A-27BF-7206-46ED03D89CED}"/>
              </a:ext>
            </a:extLst>
          </p:cNvPr>
          <p:cNvSpPr txBox="1"/>
          <p:nvPr/>
        </p:nvSpPr>
        <p:spPr>
          <a:xfrm>
            <a:off x="5351245" y="2684544"/>
            <a:ext cx="1489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4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00FBD4-106B-A537-C1A7-EEF13F4B53A2}"/>
              </a:ext>
            </a:extLst>
          </p:cNvPr>
          <p:cNvSpPr txBox="1"/>
          <p:nvPr/>
        </p:nvSpPr>
        <p:spPr>
          <a:xfrm>
            <a:off x="4362195" y="3465570"/>
            <a:ext cx="346761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600" dirty="0">
                <a:solidFill>
                  <a:schemeClr val="bg1"/>
                </a:solidFill>
              </a:rPr>
              <a:t>스토리 보드</a:t>
            </a:r>
            <a:endParaRPr lang="en-US" altLang="ko-KR" sz="4000" b="1" spc="600" dirty="0">
              <a:solidFill>
                <a:schemeClr val="bg1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개발 팀을 만들어 볼까요</a:t>
            </a:r>
            <a:r>
              <a:rPr lang="en-US" altLang="ko-KR" sz="1500" b="1" dirty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EFBC70-309D-2679-386C-A1714F9DCA52}"/>
              </a:ext>
            </a:extLst>
          </p:cNvPr>
          <p:cNvSpPr txBox="1"/>
          <p:nvPr/>
        </p:nvSpPr>
        <p:spPr>
          <a:xfrm>
            <a:off x="9862194" y="6586181"/>
            <a:ext cx="23198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54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056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26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2151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056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27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085882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“GIGDC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2025”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에 참가할 팀을 만들어 볼까요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?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4195144" y="2270099"/>
            <a:ext cx="1900856" cy="1715758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63D8C18-97A6-1D56-0DBC-ABCAD226634C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5139988" y="947966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42F55A-3B19-129A-DCEB-0856BC3FD06C}"/>
                </a:ext>
              </a:extLst>
            </p:cNvPr>
            <p:cNvSpPr/>
            <p:nvPr/>
          </p:nvSpPr>
          <p:spPr>
            <a:xfrm>
              <a:off x="6830240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</a:rPr>
                <a:t>다음 단계로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DAA4FACD-A6EE-27A8-4FD1-34953CFABD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265298"/>
              </p:ext>
            </p:extLst>
          </p:nvPr>
        </p:nvGraphicFramePr>
        <p:xfrm>
          <a:off x="1122292" y="3252446"/>
          <a:ext cx="2827914" cy="2141212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41746">
                  <a:extLst>
                    <a:ext uri="{9D8B030D-6E8A-4147-A177-3AD203B41FA5}">
                      <a16:colId xmlns:a16="http://schemas.microsoft.com/office/drawing/2014/main" val="2362557222"/>
                    </a:ext>
                  </a:extLst>
                </a:gridCol>
                <a:gridCol w="2486168">
                  <a:extLst>
                    <a:ext uri="{9D8B030D-6E8A-4147-A177-3AD203B41FA5}">
                      <a16:colId xmlns:a16="http://schemas.microsoft.com/office/drawing/2014/main" val="4003469024"/>
                    </a:ext>
                  </a:extLst>
                </a:gridCol>
              </a:tblGrid>
              <a:tr h="312412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검색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50000"/>
                            <a:lumOff val="50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8579612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1</a:t>
                      </a:r>
                      <a:r>
                        <a:rPr kumimoji="0" lang="ko-KR" altLang="en-US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개 이상 선택하세요</a:t>
                      </a:r>
                      <a:r>
                        <a:rPr kumimoji="0" lang="en-US" altLang="ko-KR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(</a:t>
                      </a:r>
                      <a:r>
                        <a:rPr kumimoji="0" lang="ko-KR" altLang="en-US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필수</a:t>
                      </a:r>
                      <a:r>
                        <a:rPr kumimoji="0" lang="en-US" altLang="ko-KR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)</a:t>
                      </a:r>
                      <a:endParaRPr kumimoji="0" lang="en-US" altLang="ko-KR" sz="14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9770573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GIGDC 2025 (D-30)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8608244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err="1">
                          <a:solidFill>
                            <a:schemeClr val="bg1"/>
                          </a:solidFill>
                        </a:rPr>
                        <a:t>인디크래프트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2025 (D-41)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6081203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제 </a:t>
                      </a:r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9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회</a:t>
                      </a:r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경기 게임 공모전 </a:t>
                      </a:r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(D-84)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6059622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IndieGo2025 </a:t>
                      </a:r>
                      <a:r>
                        <a:rPr lang="en-US" altLang="ko-KR" sz="1100" baseline="0" dirty="0">
                          <a:solidFill>
                            <a:schemeClr val="bg1"/>
                          </a:solidFill>
                        </a:rPr>
                        <a:t>(D-129)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935384"/>
                  </a:ext>
                </a:extLst>
              </a:tr>
            </a:tbl>
          </a:graphicData>
        </a:graphic>
      </p:graphicFrame>
      <p:sp>
        <p:nvSpPr>
          <p:cNvPr id="38" name="직사각형 37">
            <a:extLst>
              <a:ext uri="{FF2B5EF4-FFF2-40B4-BE49-F238E27FC236}">
                <a16:creationId xmlns:a16="http://schemas.microsoft.com/office/drawing/2014/main" id="{1378782B-F4A7-8B6B-FAA7-38EF2986C7EF}"/>
              </a:ext>
            </a:extLst>
          </p:cNvPr>
          <p:cNvSpPr/>
          <p:nvPr/>
        </p:nvSpPr>
        <p:spPr>
          <a:xfrm>
            <a:off x="1166434" y="2054143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참가할 공모전을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선택해주세요</a:t>
            </a:r>
            <a:r>
              <a:rPr lang="en-US" altLang="ko-KR" dirty="0">
                <a:solidFill>
                  <a:srgbClr val="00FFCC"/>
                </a:solidFill>
              </a:rPr>
              <a:t>.</a:t>
            </a:r>
            <a:endParaRPr lang="ko-KR" altLang="en-US" dirty="0">
              <a:solidFill>
                <a:srgbClr val="00FFCC"/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21318" y="1111394"/>
            <a:ext cx="1896788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공모전 선택 단계 </a:t>
            </a:r>
            <a:r>
              <a:rPr lang="en-US" altLang="ko-KR" sz="1050" dirty="0">
                <a:solidFill>
                  <a:schemeClr val="bg1"/>
                </a:solidFill>
              </a:rPr>
              <a:t>1/6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1249C85-988B-1345-1C92-C032DDBA7309}"/>
              </a:ext>
            </a:extLst>
          </p:cNvPr>
          <p:cNvSpPr/>
          <p:nvPr/>
        </p:nvSpPr>
        <p:spPr>
          <a:xfrm>
            <a:off x="1175959" y="3995382"/>
            <a:ext cx="238125" cy="253916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bg1"/>
                </a:solidFill>
              </a:rPr>
              <a:t>◎</a:t>
            </a:r>
          </a:p>
        </p:txBody>
      </p:sp>
    </p:spTree>
    <p:extLst>
      <p:ext uri="{BB962C8B-B14F-4D97-AF65-F5344CB8AC3E}">
        <p14:creationId xmlns:p14="http://schemas.microsoft.com/office/powerpoint/2010/main" val="33073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056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28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085882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파티 이름은 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“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게임 만드는 파티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”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라고 정해봅시다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4267200" y="2270099"/>
            <a:ext cx="1828800" cy="1282726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63D8C18-97A6-1D56-0DBC-ABCAD226634C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5139988" y="947966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42F55A-3B19-129A-DCEB-0856BC3FD06C}"/>
                </a:ext>
              </a:extLst>
            </p:cNvPr>
            <p:cNvSpPr/>
            <p:nvPr/>
          </p:nvSpPr>
          <p:spPr>
            <a:xfrm>
              <a:off x="6830240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</a:rPr>
                <a:t>다음 단계로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378782B-F4A7-8B6B-FAA7-38EF2986C7EF}"/>
              </a:ext>
            </a:extLst>
          </p:cNvPr>
          <p:cNvSpPr/>
          <p:nvPr/>
        </p:nvSpPr>
        <p:spPr>
          <a:xfrm>
            <a:off x="1166434" y="2054143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파티의 이름을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정해주세요</a:t>
            </a:r>
            <a:r>
              <a:rPr lang="en-US" altLang="ko-KR" dirty="0">
                <a:solidFill>
                  <a:srgbClr val="00FFCC"/>
                </a:solidFill>
              </a:rPr>
              <a:t>.</a:t>
            </a:r>
            <a:endParaRPr lang="ko-KR" altLang="en-US" dirty="0">
              <a:solidFill>
                <a:srgbClr val="00FFCC"/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21318" y="1111394"/>
            <a:ext cx="1896788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파티 이름 설정 단계 </a:t>
            </a:r>
            <a:r>
              <a:rPr lang="en-US" altLang="ko-KR" sz="1050" dirty="0">
                <a:solidFill>
                  <a:schemeClr val="bg1"/>
                </a:solidFill>
              </a:rPr>
              <a:t>2/6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B43B8E-E793-9E91-7769-963C1DB09613}"/>
              </a:ext>
            </a:extLst>
          </p:cNvPr>
          <p:cNvSpPr/>
          <p:nvPr/>
        </p:nvSpPr>
        <p:spPr>
          <a:xfrm>
            <a:off x="1417354" y="1114402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14E53C7-BCF7-CF02-5C71-6A4E7EA8145E}"/>
              </a:ext>
            </a:extLst>
          </p:cNvPr>
          <p:cNvSpPr/>
          <p:nvPr/>
        </p:nvSpPr>
        <p:spPr>
          <a:xfrm>
            <a:off x="1166434" y="3143824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745E"/>
                </a:solidFill>
              </a:rPr>
              <a:t>여기에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83221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056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29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085882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어떤 팀원이 필요할까요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?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4352925" y="2270099"/>
            <a:ext cx="1743075" cy="1158901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63D8C18-97A6-1D56-0DBC-ABCAD226634C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5139988" y="947966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42F55A-3B19-129A-DCEB-0856BC3FD06C}"/>
                </a:ext>
              </a:extLst>
            </p:cNvPr>
            <p:cNvSpPr/>
            <p:nvPr/>
          </p:nvSpPr>
          <p:spPr>
            <a:xfrm>
              <a:off x="6830240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</a:rPr>
                <a:t>다음 단계로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19275" y="1111394"/>
            <a:ext cx="2298831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파티 구성 설정 단계 </a:t>
            </a:r>
            <a:r>
              <a:rPr lang="en-US" altLang="ko-KR" sz="1050" dirty="0">
                <a:solidFill>
                  <a:schemeClr val="bg1"/>
                </a:solidFill>
              </a:rPr>
              <a:t>3/6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B43B8E-E793-9E91-7769-963C1DB09613}"/>
              </a:ext>
            </a:extLst>
          </p:cNvPr>
          <p:cNvSpPr/>
          <p:nvPr/>
        </p:nvSpPr>
        <p:spPr>
          <a:xfrm>
            <a:off x="1417354" y="1114402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14E53C7-BCF7-CF02-5C71-6A4E7EA8145E}"/>
              </a:ext>
            </a:extLst>
          </p:cNvPr>
          <p:cNvSpPr/>
          <p:nvPr/>
        </p:nvSpPr>
        <p:spPr>
          <a:xfrm>
            <a:off x="1166434" y="3140452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FFCC"/>
                </a:solidFill>
              </a:rPr>
              <a:t>+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65C451F-6E30-F02B-5369-9F76C9A2EB94}"/>
              </a:ext>
            </a:extLst>
          </p:cNvPr>
          <p:cNvSpPr/>
          <p:nvPr/>
        </p:nvSpPr>
        <p:spPr>
          <a:xfrm>
            <a:off x="1948982" y="1114576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85A8E7-B489-2396-ABFA-AE8C5F89FE0C}"/>
              </a:ext>
            </a:extLst>
          </p:cNvPr>
          <p:cNvSpPr/>
          <p:nvPr/>
        </p:nvSpPr>
        <p:spPr>
          <a:xfrm>
            <a:off x="1166434" y="2054143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모집할 인원을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추가해주세요</a:t>
            </a:r>
            <a:r>
              <a:rPr lang="en-US" altLang="ko-KR" dirty="0">
                <a:solidFill>
                  <a:srgbClr val="00FFCC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644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2"/>
          <p:cNvSpPr txBox="1">
            <a:spLocks/>
          </p:cNvSpPr>
          <p:nvPr/>
        </p:nvSpPr>
        <p:spPr>
          <a:xfrm>
            <a:off x="4296000" y="1197034"/>
            <a:ext cx="3600000" cy="486294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현황 분석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타겟 설정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컨셉 도출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스토리보드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구현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프로모션 계획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향후 계획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B2F7190-AE4F-022C-E44F-4D31ACCA7477}"/>
              </a:ext>
            </a:extLst>
          </p:cNvPr>
          <p:cNvCxnSpPr>
            <a:cxnSpLocks/>
          </p:cNvCxnSpPr>
          <p:nvPr/>
        </p:nvCxnSpPr>
        <p:spPr>
          <a:xfrm>
            <a:off x="3802566" y="597034"/>
            <a:ext cx="838943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59BAF3-689F-2808-81D6-F83606F728F8}"/>
              </a:ext>
            </a:extLst>
          </p:cNvPr>
          <p:cNvSpPr txBox="1"/>
          <p:nvPr/>
        </p:nvSpPr>
        <p:spPr>
          <a:xfrm>
            <a:off x="412595" y="335424"/>
            <a:ext cx="3254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+mj-lt"/>
                <a:ea typeface="Pretendard Black" panose="02000A03000000020004" pitchFamily="50" charset="-127"/>
                <a:cs typeface="Pretendard Black" panose="02000A03000000020004" pitchFamily="50" charset="-127"/>
              </a:rPr>
              <a:t>Table of contents</a:t>
            </a:r>
            <a:endParaRPr lang="ko-KR" altLang="en-US" sz="2800" dirty="0">
              <a:solidFill>
                <a:schemeClr val="bg1"/>
              </a:solidFill>
              <a:latin typeface="+mj-lt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en-US" altLang="ko-KR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57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056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30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7664" y="3208108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저희 팀은 프로그래머가 필요할 것 같아요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!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</p:cNvCxnSpPr>
          <p:nvPr/>
        </p:nvCxnSpPr>
        <p:spPr>
          <a:xfrm flipV="1">
            <a:off x="4281088" y="3429000"/>
            <a:ext cx="1813249" cy="573833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63D8C18-97A6-1D56-0DBC-ABCAD226634C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5139988" y="947966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42F55A-3B19-129A-DCEB-0856BC3FD06C}"/>
                </a:ext>
              </a:extLst>
            </p:cNvPr>
            <p:cNvSpPr/>
            <p:nvPr/>
          </p:nvSpPr>
          <p:spPr>
            <a:xfrm>
              <a:off x="6830240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</a:rPr>
                <a:t>다음 단계로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19275" y="1111394"/>
            <a:ext cx="2298831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파티 구성 설정 단계 </a:t>
            </a:r>
            <a:r>
              <a:rPr lang="en-US" altLang="ko-KR" sz="1050" dirty="0">
                <a:solidFill>
                  <a:schemeClr val="bg1"/>
                </a:solidFill>
              </a:rPr>
              <a:t>3/6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B43B8E-E793-9E91-7769-963C1DB09613}"/>
              </a:ext>
            </a:extLst>
          </p:cNvPr>
          <p:cNvSpPr/>
          <p:nvPr/>
        </p:nvSpPr>
        <p:spPr>
          <a:xfrm>
            <a:off x="1417354" y="1114402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14E53C7-BCF7-CF02-5C71-6A4E7EA8145E}"/>
              </a:ext>
            </a:extLst>
          </p:cNvPr>
          <p:cNvSpPr/>
          <p:nvPr/>
        </p:nvSpPr>
        <p:spPr>
          <a:xfrm>
            <a:off x="1166433" y="3796740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FFCC"/>
                </a:solidFill>
              </a:rPr>
              <a:t>프로그래머</a:t>
            </a:r>
            <a:endParaRPr lang="en-US" altLang="ko-KR" sz="1600" dirty="0">
              <a:solidFill>
                <a:srgbClr val="00FFCC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65C451F-6E30-F02B-5369-9F76C9A2EB94}"/>
              </a:ext>
            </a:extLst>
          </p:cNvPr>
          <p:cNvSpPr/>
          <p:nvPr/>
        </p:nvSpPr>
        <p:spPr>
          <a:xfrm>
            <a:off x="1948982" y="1114576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85A8E7-B489-2396-ABFA-AE8C5F89FE0C}"/>
              </a:ext>
            </a:extLst>
          </p:cNvPr>
          <p:cNvSpPr/>
          <p:nvPr/>
        </p:nvSpPr>
        <p:spPr>
          <a:xfrm>
            <a:off x="1166434" y="1539549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파티원 </a:t>
            </a:r>
            <a:r>
              <a:rPr lang="en-US" altLang="ko-KR" dirty="0">
                <a:solidFill>
                  <a:srgbClr val="00FFCC"/>
                </a:solidFill>
              </a:rPr>
              <a:t>1</a:t>
            </a:r>
            <a:r>
              <a:rPr lang="ko-KR" altLang="en-US" dirty="0">
                <a:solidFill>
                  <a:srgbClr val="00FFCC"/>
                </a:solidFill>
              </a:rPr>
              <a:t>의 역할을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설정해주세요</a:t>
            </a:r>
            <a:r>
              <a:rPr lang="en-US" altLang="ko-KR" dirty="0">
                <a:solidFill>
                  <a:srgbClr val="00FFCC"/>
                </a:solidFill>
              </a:rPr>
              <a:t>.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3858F24-4F7A-3791-0247-2F54E7B3C9CD}"/>
              </a:ext>
            </a:extLst>
          </p:cNvPr>
          <p:cNvSpPr/>
          <p:nvPr/>
        </p:nvSpPr>
        <p:spPr>
          <a:xfrm>
            <a:off x="1166433" y="3260916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FFCC"/>
                </a:solidFill>
              </a:rPr>
              <a:t>아티스트</a:t>
            </a:r>
            <a:endParaRPr lang="en-US" altLang="ko-KR" sz="1600" dirty="0">
              <a:solidFill>
                <a:srgbClr val="00FFCC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E001904-A56A-3A01-099C-5A4AC4C51CFF}"/>
              </a:ext>
            </a:extLst>
          </p:cNvPr>
          <p:cNvSpPr/>
          <p:nvPr/>
        </p:nvSpPr>
        <p:spPr>
          <a:xfrm>
            <a:off x="1166433" y="2725092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FFCC"/>
                </a:solidFill>
              </a:rPr>
              <a:t>기획자</a:t>
            </a:r>
            <a:endParaRPr lang="en-US" altLang="ko-KR" sz="1600" dirty="0">
              <a:solidFill>
                <a:srgbClr val="00FFCC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B418DF-928D-2434-62B2-3ABB10BA39E9}"/>
              </a:ext>
            </a:extLst>
          </p:cNvPr>
          <p:cNvSpPr/>
          <p:nvPr/>
        </p:nvSpPr>
        <p:spPr>
          <a:xfrm>
            <a:off x="1166433" y="4316230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745E"/>
                </a:solidFill>
              </a:rPr>
              <a:t>직접 입력</a:t>
            </a:r>
            <a:r>
              <a:rPr lang="en-US" altLang="ko-KR" sz="1600" dirty="0">
                <a:solidFill>
                  <a:srgbClr val="00745E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8850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056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31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085882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우선 프로그래머에게 배정된 필수 태그를 골라줍니다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4301412" y="2270099"/>
            <a:ext cx="1794588" cy="650383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63D8C18-97A6-1D56-0DBC-ABCAD226634C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5139988" y="947966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noFill/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42F55A-3B19-129A-DCEB-0856BC3FD06C}"/>
                </a:ext>
              </a:extLst>
            </p:cNvPr>
            <p:cNvSpPr/>
            <p:nvPr/>
          </p:nvSpPr>
          <p:spPr>
            <a:xfrm>
              <a:off x="6830240" y="5612009"/>
              <a:ext cx="1431063" cy="259427"/>
            </a:xfrm>
            <a:prstGeom prst="rect">
              <a:avLst/>
            </a:prstGeom>
            <a:solidFill>
              <a:srgbClr val="F94747"/>
            </a:solidFill>
            <a:ln w="12700">
              <a:noFill/>
            </a:ln>
            <a:effectLst>
              <a:outerShdw blurRad="50800" dist="38100" dir="5400000" algn="t" rotWithShape="0">
                <a:srgbClr val="F9474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다음 단계로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19275" y="1111394"/>
            <a:ext cx="2298831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파티 구성 설정 단계 </a:t>
            </a:r>
            <a:r>
              <a:rPr lang="en-US" altLang="ko-KR" sz="1050" dirty="0">
                <a:solidFill>
                  <a:schemeClr val="bg1"/>
                </a:solidFill>
              </a:rPr>
              <a:t>3/6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B43B8E-E793-9E91-7769-963C1DB09613}"/>
              </a:ext>
            </a:extLst>
          </p:cNvPr>
          <p:cNvSpPr/>
          <p:nvPr/>
        </p:nvSpPr>
        <p:spPr>
          <a:xfrm>
            <a:off x="1417354" y="1114402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65C451F-6E30-F02B-5369-9F76C9A2EB94}"/>
              </a:ext>
            </a:extLst>
          </p:cNvPr>
          <p:cNvSpPr/>
          <p:nvPr/>
        </p:nvSpPr>
        <p:spPr>
          <a:xfrm>
            <a:off x="1957295" y="1114576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85A8E7-B489-2396-ABFA-AE8C5F89FE0C}"/>
              </a:ext>
            </a:extLst>
          </p:cNvPr>
          <p:cNvSpPr/>
          <p:nvPr/>
        </p:nvSpPr>
        <p:spPr>
          <a:xfrm>
            <a:off x="1166434" y="1539549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파티원 </a:t>
            </a:r>
            <a:r>
              <a:rPr lang="en-US" altLang="ko-KR" dirty="0">
                <a:solidFill>
                  <a:srgbClr val="00FFCC"/>
                </a:solidFill>
              </a:rPr>
              <a:t>1</a:t>
            </a:r>
            <a:r>
              <a:rPr lang="ko-KR" altLang="en-US" dirty="0">
                <a:solidFill>
                  <a:srgbClr val="00FFCC"/>
                </a:solidFill>
              </a:rPr>
              <a:t>에게 적합한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태그를 골라주세요</a:t>
            </a:r>
            <a:r>
              <a:rPr lang="en-US" altLang="ko-KR" dirty="0">
                <a:solidFill>
                  <a:srgbClr val="00FFCC"/>
                </a:solidFill>
              </a:rPr>
              <a:t>.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E001904-A56A-3A01-099C-5A4AC4C51CFF}"/>
              </a:ext>
            </a:extLst>
          </p:cNvPr>
          <p:cNvSpPr/>
          <p:nvPr/>
        </p:nvSpPr>
        <p:spPr>
          <a:xfrm>
            <a:off x="1166433" y="3714526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94747"/>
                </a:solidFill>
              </a:rPr>
              <a:t>Godot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6A9A69-2759-4776-6E95-5A8AD76866EF}"/>
              </a:ext>
            </a:extLst>
          </p:cNvPr>
          <p:cNvSpPr/>
          <p:nvPr/>
        </p:nvSpPr>
        <p:spPr>
          <a:xfrm>
            <a:off x="2574635" y="3714526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94747"/>
                </a:solidFill>
              </a:rPr>
              <a:t>OpenGL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2B9D0A4-860B-615B-24B6-8D8EF54DD1BC}"/>
              </a:ext>
            </a:extLst>
          </p:cNvPr>
          <p:cNvSpPr/>
          <p:nvPr/>
        </p:nvSpPr>
        <p:spPr>
          <a:xfrm>
            <a:off x="1166433" y="264135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유니티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E333087-B912-82C3-F62A-DD2263A85F0A}"/>
              </a:ext>
            </a:extLst>
          </p:cNvPr>
          <p:cNvSpPr/>
          <p:nvPr/>
        </p:nvSpPr>
        <p:spPr>
          <a:xfrm>
            <a:off x="2574635" y="264135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언리얼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978F7E1-94A0-FFDC-70F6-3F1C8CC89524}"/>
              </a:ext>
            </a:extLst>
          </p:cNvPr>
          <p:cNvSpPr/>
          <p:nvPr/>
        </p:nvSpPr>
        <p:spPr>
          <a:xfrm>
            <a:off x="1166433" y="317612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자체 엔진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76A767A-B6F8-684B-E219-E172DDC57249}"/>
              </a:ext>
            </a:extLst>
          </p:cNvPr>
          <p:cNvSpPr/>
          <p:nvPr/>
        </p:nvSpPr>
        <p:spPr>
          <a:xfrm>
            <a:off x="2574635" y="317612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알</a:t>
            </a:r>
            <a:r>
              <a:rPr lang="en-US" altLang="ko-KR" sz="1600" dirty="0">
                <a:solidFill>
                  <a:srgbClr val="F94747"/>
                </a:solidFill>
              </a:rPr>
              <a:t>.</a:t>
            </a:r>
            <a:r>
              <a:rPr lang="ko-KR" altLang="en-US" sz="1600" dirty="0">
                <a:solidFill>
                  <a:srgbClr val="F94747"/>
                </a:solidFill>
              </a:rPr>
              <a:t>만</a:t>
            </a:r>
            <a:r>
              <a:rPr lang="en-US" altLang="ko-KR" sz="1600" dirty="0">
                <a:solidFill>
                  <a:srgbClr val="F94747"/>
                </a:solidFill>
              </a:rPr>
              <a:t>.</a:t>
            </a:r>
            <a:r>
              <a:rPr lang="ko-KR" altLang="en-US" sz="1600" dirty="0">
                <a:solidFill>
                  <a:srgbClr val="F94747"/>
                </a:solidFill>
              </a:rPr>
              <a:t>툴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8EC966-0EB4-6ADD-293E-C4275ACF5A18}"/>
              </a:ext>
            </a:extLst>
          </p:cNvPr>
          <p:cNvSpPr txBox="1"/>
          <p:nvPr/>
        </p:nvSpPr>
        <p:spPr>
          <a:xfrm>
            <a:off x="6096000" y="5217554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필수 태그는 반드시 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개 이상 선택해야 합니다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!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10977A92-31DF-42EE-EC19-5610AEBCF05B}"/>
              </a:ext>
            </a:extLst>
          </p:cNvPr>
          <p:cNvCxnSpPr>
            <a:cxnSpLocks/>
            <a:endCxn id="38" idx="1"/>
          </p:cNvCxnSpPr>
          <p:nvPr/>
        </p:nvCxnSpPr>
        <p:spPr>
          <a:xfrm flipV="1">
            <a:off x="4240116" y="5401771"/>
            <a:ext cx="1855884" cy="512931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4E9665E-15CB-509C-F64A-9B9EB7A145EB}"/>
              </a:ext>
            </a:extLst>
          </p:cNvPr>
          <p:cNvSpPr/>
          <p:nvPr/>
        </p:nvSpPr>
        <p:spPr>
          <a:xfrm>
            <a:off x="1166433" y="4252929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745E"/>
                </a:solidFill>
              </a:rPr>
              <a:t>직접 입력</a:t>
            </a:r>
            <a:r>
              <a:rPr lang="en-US" altLang="ko-KR" sz="1600" dirty="0">
                <a:solidFill>
                  <a:srgbClr val="00745E"/>
                </a:solidFill>
              </a:rPr>
              <a:t>…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E333087-B912-82C3-F62A-DD2263A85F0A}"/>
              </a:ext>
            </a:extLst>
          </p:cNvPr>
          <p:cNvSpPr/>
          <p:nvPr/>
        </p:nvSpPr>
        <p:spPr>
          <a:xfrm>
            <a:off x="1166433" y="2641352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rgbClr val="00FFCC"/>
                </a:solidFill>
              </a:rPr>
              <a:t>유니티</a:t>
            </a:r>
            <a:endParaRPr lang="en-US" altLang="ko-KR" sz="1600" dirty="0">
              <a:solidFill>
                <a:srgbClr val="00FFCC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B42F55A-3B19-129A-DCEB-0856BC3FD06C}"/>
              </a:ext>
            </a:extLst>
          </p:cNvPr>
          <p:cNvSpPr/>
          <p:nvPr/>
        </p:nvSpPr>
        <p:spPr>
          <a:xfrm>
            <a:off x="2567436" y="5774972"/>
            <a:ext cx="1431063" cy="259427"/>
          </a:xfrm>
          <a:prstGeom prst="rect">
            <a:avLst/>
          </a:prstGeom>
          <a:solidFill>
            <a:srgbClr val="00FFCC"/>
          </a:solidFill>
          <a:ln w="12700">
            <a:noFill/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다음 단계로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085882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유니티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엔진을 사용하는 프로그래머를 구해봅시다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5217554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다음 단계로 넘어갈 수 있습니다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9351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38" grpId="0"/>
      <p:bldP spid="36" grpId="0" animBg="1"/>
      <p:bldP spid="42" grpId="0" animBg="1"/>
      <p:bldP spid="41" grpId="0"/>
      <p:bldP spid="4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056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32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085882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우선 프로그래머에게 배정된 필수 태그를 골라줍니다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4301412" y="2270099"/>
            <a:ext cx="1794588" cy="650383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63D8C18-97A6-1D56-0DBC-ABCAD226634C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5139988" y="947966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noFill/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42F55A-3B19-129A-DCEB-0856BC3FD06C}"/>
                </a:ext>
              </a:extLst>
            </p:cNvPr>
            <p:cNvSpPr/>
            <p:nvPr/>
          </p:nvSpPr>
          <p:spPr>
            <a:xfrm>
              <a:off x="6830240" y="5612009"/>
              <a:ext cx="1431063" cy="259427"/>
            </a:xfrm>
            <a:prstGeom prst="rect">
              <a:avLst/>
            </a:prstGeom>
            <a:solidFill>
              <a:srgbClr val="F94747"/>
            </a:solidFill>
            <a:ln w="12700">
              <a:noFill/>
            </a:ln>
            <a:effectLst>
              <a:outerShdw blurRad="50800" dist="38100" dir="5400000" algn="t" rotWithShape="0">
                <a:srgbClr val="F9474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다음 단계로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19275" y="1111394"/>
            <a:ext cx="2298831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파티 구성 설정 단계 </a:t>
            </a:r>
            <a:r>
              <a:rPr lang="en-US" altLang="ko-KR" sz="1050" dirty="0">
                <a:solidFill>
                  <a:schemeClr val="bg1"/>
                </a:solidFill>
              </a:rPr>
              <a:t>3/6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B43B8E-E793-9E91-7769-963C1DB09613}"/>
              </a:ext>
            </a:extLst>
          </p:cNvPr>
          <p:cNvSpPr/>
          <p:nvPr/>
        </p:nvSpPr>
        <p:spPr>
          <a:xfrm>
            <a:off x="1417354" y="1114402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65C451F-6E30-F02B-5369-9F76C9A2EB94}"/>
              </a:ext>
            </a:extLst>
          </p:cNvPr>
          <p:cNvSpPr/>
          <p:nvPr/>
        </p:nvSpPr>
        <p:spPr>
          <a:xfrm>
            <a:off x="1957295" y="1114576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85A8E7-B489-2396-ABFA-AE8C5F89FE0C}"/>
              </a:ext>
            </a:extLst>
          </p:cNvPr>
          <p:cNvSpPr/>
          <p:nvPr/>
        </p:nvSpPr>
        <p:spPr>
          <a:xfrm>
            <a:off x="1166434" y="1539549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파티원 </a:t>
            </a:r>
            <a:r>
              <a:rPr lang="en-US" altLang="ko-KR" dirty="0">
                <a:solidFill>
                  <a:srgbClr val="00FFCC"/>
                </a:solidFill>
              </a:rPr>
              <a:t>1</a:t>
            </a:r>
            <a:r>
              <a:rPr lang="ko-KR" altLang="en-US" dirty="0">
                <a:solidFill>
                  <a:srgbClr val="00FFCC"/>
                </a:solidFill>
              </a:rPr>
              <a:t>에게 적합한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태그를 골라주세요</a:t>
            </a:r>
            <a:r>
              <a:rPr lang="en-US" altLang="ko-KR" dirty="0">
                <a:solidFill>
                  <a:srgbClr val="00FFCC"/>
                </a:solidFill>
              </a:rPr>
              <a:t>.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E001904-A56A-3A01-099C-5A4AC4C51CFF}"/>
              </a:ext>
            </a:extLst>
          </p:cNvPr>
          <p:cNvSpPr/>
          <p:nvPr/>
        </p:nvSpPr>
        <p:spPr>
          <a:xfrm>
            <a:off x="1166433" y="3714526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94747"/>
                </a:solidFill>
              </a:rPr>
              <a:t>Godot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6A9A69-2759-4776-6E95-5A8AD76866EF}"/>
              </a:ext>
            </a:extLst>
          </p:cNvPr>
          <p:cNvSpPr/>
          <p:nvPr/>
        </p:nvSpPr>
        <p:spPr>
          <a:xfrm>
            <a:off x="2574635" y="3714526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94747"/>
                </a:solidFill>
              </a:rPr>
              <a:t>OpenGL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2B9D0A4-860B-615B-24B6-8D8EF54DD1BC}"/>
              </a:ext>
            </a:extLst>
          </p:cNvPr>
          <p:cNvSpPr/>
          <p:nvPr/>
        </p:nvSpPr>
        <p:spPr>
          <a:xfrm>
            <a:off x="1166433" y="264135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유니티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E333087-B912-82C3-F62A-DD2263A85F0A}"/>
              </a:ext>
            </a:extLst>
          </p:cNvPr>
          <p:cNvSpPr/>
          <p:nvPr/>
        </p:nvSpPr>
        <p:spPr>
          <a:xfrm>
            <a:off x="2574635" y="264135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언리얼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978F7E1-94A0-FFDC-70F6-3F1C8CC89524}"/>
              </a:ext>
            </a:extLst>
          </p:cNvPr>
          <p:cNvSpPr/>
          <p:nvPr/>
        </p:nvSpPr>
        <p:spPr>
          <a:xfrm>
            <a:off x="1166433" y="317612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자체 엔진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76A767A-B6F8-684B-E219-E172DDC57249}"/>
              </a:ext>
            </a:extLst>
          </p:cNvPr>
          <p:cNvSpPr/>
          <p:nvPr/>
        </p:nvSpPr>
        <p:spPr>
          <a:xfrm>
            <a:off x="2574635" y="317612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알</a:t>
            </a:r>
            <a:r>
              <a:rPr lang="en-US" altLang="ko-KR" sz="1600" dirty="0">
                <a:solidFill>
                  <a:srgbClr val="F94747"/>
                </a:solidFill>
              </a:rPr>
              <a:t>.</a:t>
            </a:r>
            <a:r>
              <a:rPr lang="ko-KR" altLang="en-US" sz="1600" dirty="0">
                <a:solidFill>
                  <a:srgbClr val="F94747"/>
                </a:solidFill>
              </a:rPr>
              <a:t>만</a:t>
            </a:r>
            <a:r>
              <a:rPr lang="en-US" altLang="ko-KR" sz="1600" dirty="0">
                <a:solidFill>
                  <a:srgbClr val="F94747"/>
                </a:solidFill>
              </a:rPr>
              <a:t>.</a:t>
            </a:r>
            <a:r>
              <a:rPr lang="ko-KR" altLang="en-US" sz="1600" dirty="0">
                <a:solidFill>
                  <a:srgbClr val="F94747"/>
                </a:solidFill>
              </a:rPr>
              <a:t>툴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8EC966-0EB4-6ADD-293E-C4275ACF5A18}"/>
              </a:ext>
            </a:extLst>
          </p:cNvPr>
          <p:cNvSpPr txBox="1"/>
          <p:nvPr/>
        </p:nvSpPr>
        <p:spPr>
          <a:xfrm>
            <a:off x="6096000" y="5199799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필수 태그는 반드시 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개 이상 선택해야 합니다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!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10977A92-31DF-42EE-EC19-5610AEBCF05B}"/>
              </a:ext>
            </a:extLst>
          </p:cNvPr>
          <p:cNvCxnSpPr>
            <a:cxnSpLocks/>
            <a:endCxn id="38" idx="1"/>
          </p:cNvCxnSpPr>
          <p:nvPr/>
        </p:nvCxnSpPr>
        <p:spPr>
          <a:xfrm flipV="1">
            <a:off x="4240116" y="5384016"/>
            <a:ext cx="1855884" cy="512931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4E9665E-15CB-509C-F64A-9B9EB7A145EB}"/>
              </a:ext>
            </a:extLst>
          </p:cNvPr>
          <p:cNvSpPr/>
          <p:nvPr/>
        </p:nvSpPr>
        <p:spPr>
          <a:xfrm>
            <a:off x="1166433" y="4252929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745E"/>
                </a:solidFill>
              </a:rPr>
              <a:t>직접 입력</a:t>
            </a:r>
            <a:r>
              <a:rPr lang="en-US" altLang="ko-KR" sz="1600" dirty="0">
                <a:solidFill>
                  <a:srgbClr val="00745E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1135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D6A38FE-9717-DC0E-0EC9-8A82741869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0" y="-373123"/>
            <a:ext cx="12382500" cy="76042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93D9D5-954A-27BF-7206-46ED03D89CED}"/>
              </a:ext>
            </a:extLst>
          </p:cNvPr>
          <p:cNvSpPr txBox="1"/>
          <p:nvPr/>
        </p:nvSpPr>
        <p:spPr>
          <a:xfrm>
            <a:off x="5311170" y="2684544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5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00FBD4-106B-A537-C1A7-EEF13F4B53A2}"/>
              </a:ext>
            </a:extLst>
          </p:cNvPr>
          <p:cNvSpPr txBox="1"/>
          <p:nvPr/>
        </p:nvSpPr>
        <p:spPr>
          <a:xfrm>
            <a:off x="5089960" y="3465570"/>
            <a:ext cx="201208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600" dirty="0">
                <a:solidFill>
                  <a:schemeClr val="bg1"/>
                </a:solidFill>
              </a:rPr>
              <a:t>구현</a:t>
            </a:r>
            <a:endParaRPr lang="en-US" altLang="ko-KR" sz="4000" b="1" spc="600" dirty="0">
              <a:solidFill>
                <a:schemeClr val="bg1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이렇게 만들었습니다</a:t>
            </a:r>
            <a:endParaRPr lang="en-US" altLang="ko-KR" sz="1500" b="1" dirty="0">
              <a:solidFill>
                <a:prstClr val="whit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EFBC70-309D-2679-386C-A1714F9DCA52}"/>
              </a:ext>
            </a:extLst>
          </p:cNvPr>
          <p:cNvSpPr txBox="1"/>
          <p:nvPr/>
        </p:nvSpPr>
        <p:spPr>
          <a:xfrm>
            <a:off x="9862194" y="6586181"/>
            <a:ext cx="23198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37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5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구현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34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ACE9E5BF-B58C-44FB-BBA0-F7EFD8B9F9B1}"/>
              </a:ext>
            </a:extLst>
          </p:cNvPr>
          <p:cNvGrpSpPr/>
          <p:nvPr/>
        </p:nvGrpSpPr>
        <p:grpSpPr>
          <a:xfrm>
            <a:off x="1603107" y="932795"/>
            <a:ext cx="3240752" cy="5475684"/>
            <a:chOff x="1624766" y="1072754"/>
            <a:chExt cx="3240752" cy="5475684"/>
          </a:xfrm>
        </p:grpSpPr>
        <p:grpSp>
          <p:nvGrpSpPr>
            <p:cNvPr id="8" name="그룹 7"/>
            <p:cNvGrpSpPr/>
            <p:nvPr/>
          </p:nvGrpSpPr>
          <p:grpSpPr>
            <a:xfrm>
              <a:off x="1624766" y="1072754"/>
              <a:ext cx="3240752" cy="5475684"/>
              <a:chOff x="1624766" y="1072754"/>
              <a:chExt cx="3240752" cy="5475684"/>
            </a:xfrm>
          </p:grpSpPr>
          <p:sp>
            <p:nvSpPr>
              <p:cNvPr id="21" name="직사각형 20"/>
              <p:cNvSpPr/>
              <p:nvPr/>
            </p:nvSpPr>
            <p:spPr>
              <a:xfrm>
                <a:off x="1624766" y="1072754"/>
                <a:ext cx="3240752" cy="5090743"/>
              </a:xfrm>
              <a:prstGeom prst="rect">
                <a:avLst/>
              </a:prstGeom>
              <a:solidFill>
                <a:srgbClr val="0C0C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 </a:t>
                </a:r>
                <a:endParaRPr lang="ko-KR" altLang="en-US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2" name="직사각형 21"/>
              <p:cNvSpPr/>
              <p:nvPr/>
            </p:nvSpPr>
            <p:spPr>
              <a:xfrm>
                <a:off x="2148642" y="3960637"/>
                <a:ext cx="2209800" cy="419470"/>
              </a:xfrm>
              <a:prstGeom prst="rect">
                <a:avLst/>
              </a:prstGeom>
              <a:solidFill>
                <a:srgbClr val="0C0C0C"/>
              </a:solidFill>
              <a:ln w="12700">
                <a:solidFill>
                  <a:srgbClr val="00FF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 </a:t>
                </a:r>
                <a:r>
                  <a:rPr lang="en-US" altLang="ko-KR" dirty="0">
                    <a:solidFill>
                      <a:srgbClr val="00FFCC"/>
                    </a:solidFill>
                  </a:rPr>
                  <a:t>ID</a:t>
                </a:r>
                <a:endParaRPr lang="ko-KR" altLang="en-US" dirty="0">
                  <a:solidFill>
                    <a:srgbClr val="00FFCC"/>
                  </a:solidFill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148642" y="4450072"/>
                <a:ext cx="2209800" cy="419470"/>
              </a:xfrm>
              <a:prstGeom prst="rect">
                <a:avLst/>
              </a:prstGeom>
              <a:solidFill>
                <a:srgbClr val="0C0C0C"/>
              </a:solidFill>
              <a:ln w="12700">
                <a:solidFill>
                  <a:srgbClr val="00FF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 </a:t>
                </a:r>
                <a:r>
                  <a:rPr lang="en-US" altLang="ko-KR" dirty="0">
                    <a:solidFill>
                      <a:srgbClr val="00FFCC"/>
                    </a:solidFill>
                  </a:rPr>
                  <a:t>PW</a:t>
                </a:r>
                <a:endParaRPr lang="ko-KR" altLang="en-US" dirty="0">
                  <a:solidFill>
                    <a:srgbClr val="00FFCC"/>
                  </a:solidFill>
                </a:endParaRPr>
              </a:p>
            </p:txBody>
          </p:sp>
          <p:sp>
            <p:nvSpPr>
              <p:cNvPr id="24" name="타원 23"/>
              <p:cNvSpPr/>
              <p:nvPr/>
            </p:nvSpPr>
            <p:spPr>
              <a:xfrm>
                <a:off x="2496218" y="1997477"/>
                <a:ext cx="1506624" cy="1506622"/>
              </a:xfrm>
              <a:prstGeom prst="ellipse">
                <a:avLst/>
              </a:prstGeom>
              <a:solidFill>
                <a:srgbClr val="0C0C0C"/>
              </a:solidFill>
              <a:ln w="12700">
                <a:solidFill>
                  <a:srgbClr val="00FF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rgbClr val="00FFCC"/>
                  </a:solidFill>
                </a:endParaRP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1624766" y="6141156"/>
                <a:ext cx="3240752" cy="40728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이등변 삼각형 25"/>
              <p:cNvSpPr/>
              <p:nvPr/>
            </p:nvSpPr>
            <p:spPr>
              <a:xfrm rot="16200000">
                <a:off x="4075511" y="6264238"/>
                <a:ext cx="189687" cy="163523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모서리가 둥근 직사각형 26"/>
              <p:cNvSpPr/>
              <p:nvPr/>
            </p:nvSpPr>
            <p:spPr>
              <a:xfrm>
                <a:off x="3150064" y="6246167"/>
                <a:ext cx="196577" cy="196577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8" name="그룹 27"/>
              <p:cNvGrpSpPr/>
              <p:nvPr/>
            </p:nvGrpSpPr>
            <p:grpSpPr>
              <a:xfrm rot="5400000">
                <a:off x="2217744" y="6257627"/>
                <a:ext cx="196578" cy="173658"/>
                <a:chOff x="4860924" y="6330259"/>
                <a:chExt cx="233364" cy="206155"/>
              </a:xfrm>
              <a:solidFill>
                <a:schemeClr val="bg1"/>
              </a:solidFill>
            </p:grpSpPr>
            <p:sp>
              <p:nvSpPr>
                <p:cNvPr id="29" name="모서리가 둥근 직사각형 28"/>
                <p:cNvSpPr/>
                <p:nvPr/>
              </p:nvSpPr>
              <p:spPr>
                <a:xfrm>
                  <a:off x="4860925" y="6330259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모서리가 둥근 직사각형 29"/>
                <p:cNvSpPr/>
                <p:nvPr/>
              </p:nvSpPr>
              <p:spPr>
                <a:xfrm>
                  <a:off x="4860924" y="6408694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모서리가 둥근 직사각형 30"/>
                <p:cNvSpPr/>
                <p:nvPr/>
              </p:nvSpPr>
              <p:spPr>
                <a:xfrm>
                  <a:off x="4860925" y="6490695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2" name="직사각형 31"/>
              <p:cNvSpPr/>
              <p:nvPr/>
            </p:nvSpPr>
            <p:spPr>
              <a:xfrm>
                <a:off x="2697564" y="4957199"/>
                <a:ext cx="1101578" cy="368540"/>
              </a:xfrm>
              <a:prstGeom prst="rect">
                <a:avLst/>
              </a:prstGeom>
              <a:solidFill>
                <a:srgbClr val="00FFCC"/>
              </a:solidFill>
              <a:ln w="12700">
                <a:solidFill>
                  <a:srgbClr val="00FFCC"/>
                </a:solidFill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로그인</a:t>
                </a:r>
              </a:p>
            </p:txBody>
          </p:sp>
          <p:sp>
            <p:nvSpPr>
              <p:cNvPr id="33" name="직사각형 32"/>
              <p:cNvSpPr/>
              <p:nvPr/>
            </p:nvSpPr>
            <p:spPr>
              <a:xfrm>
                <a:off x="2257780" y="5710679"/>
                <a:ext cx="813273" cy="259427"/>
              </a:xfrm>
              <a:prstGeom prst="rect">
                <a:avLst/>
              </a:prstGeom>
              <a:solidFill>
                <a:srgbClr val="00FFCC"/>
              </a:solidFill>
              <a:ln w="12700">
                <a:solidFill>
                  <a:srgbClr val="00FFCC"/>
                </a:solidFill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회원가입</a:t>
                </a:r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3434455" y="5710679"/>
                <a:ext cx="813273" cy="259427"/>
              </a:xfrm>
              <a:prstGeom prst="rect">
                <a:avLst/>
              </a:prstGeom>
              <a:solidFill>
                <a:srgbClr val="00FFCC"/>
              </a:solidFill>
              <a:ln w="12700">
                <a:solidFill>
                  <a:srgbClr val="00FFCC"/>
                </a:solidFill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고객센터</a:t>
                </a:r>
                <a:endParaRPr lang="en-US" altLang="ko-KR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2346430" y="2519954"/>
              <a:ext cx="17974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altLang="ko-KR" sz="2400" dirty="0">
                  <a:solidFill>
                    <a:srgbClr val="00FFCC"/>
                  </a:solidFill>
                </a:rPr>
                <a:t>DevRaid</a:t>
              </a: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67DE3DEB-311B-2AC2-C367-60796E2DF822}"/>
              </a:ext>
            </a:extLst>
          </p:cNvPr>
          <p:cNvGrpSpPr/>
          <p:nvPr/>
        </p:nvGrpSpPr>
        <p:grpSpPr>
          <a:xfrm>
            <a:off x="5585811" y="932795"/>
            <a:ext cx="3240752" cy="5475684"/>
            <a:chOff x="5781436" y="613169"/>
            <a:chExt cx="3240752" cy="5475684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D8D19C74-D1DB-BB0E-0DEF-0EB366919B5B}"/>
                </a:ext>
              </a:extLst>
            </p:cNvPr>
            <p:cNvGrpSpPr/>
            <p:nvPr/>
          </p:nvGrpSpPr>
          <p:grpSpPr>
            <a:xfrm>
              <a:off x="5781436" y="613169"/>
              <a:ext cx="3240752" cy="5475684"/>
              <a:chOff x="5715311" y="932795"/>
              <a:chExt cx="3240752" cy="5475684"/>
            </a:xfrm>
          </p:grpSpPr>
          <p:grpSp>
            <p:nvGrpSpPr>
              <p:cNvPr id="63" name="그룹 62">
                <a:extLst>
                  <a:ext uri="{FF2B5EF4-FFF2-40B4-BE49-F238E27FC236}">
                    <a16:creationId xmlns:a16="http://schemas.microsoft.com/office/drawing/2014/main" id="{8118EB1A-4F38-8C57-E03A-0A848F899516}"/>
                  </a:ext>
                </a:extLst>
              </p:cNvPr>
              <p:cNvGrpSpPr/>
              <p:nvPr/>
            </p:nvGrpSpPr>
            <p:grpSpPr>
              <a:xfrm>
                <a:off x="5715311" y="932795"/>
                <a:ext cx="3240752" cy="5475684"/>
                <a:chOff x="5715311" y="932795"/>
                <a:chExt cx="3240752" cy="5475684"/>
              </a:xfrm>
            </p:grpSpPr>
            <p:grpSp>
              <p:nvGrpSpPr>
                <p:cNvPr id="48" name="그룹 47">
                  <a:extLst>
                    <a:ext uri="{FF2B5EF4-FFF2-40B4-BE49-F238E27FC236}">
                      <a16:creationId xmlns:a16="http://schemas.microsoft.com/office/drawing/2014/main" id="{CB70A065-49B6-47EC-17D1-AFB91FA2C15B}"/>
                    </a:ext>
                  </a:extLst>
                </p:cNvPr>
                <p:cNvGrpSpPr/>
                <p:nvPr/>
              </p:nvGrpSpPr>
              <p:grpSpPr>
                <a:xfrm>
                  <a:off x="5715311" y="932795"/>
                  <a:ext cx="3240752" cy="5475684"/>
                  <a:chOff x="7979048" y="1072754"/>
                  <a:chExt cx="3240752" cy="5475684"/>
                </a:xfrm>
              </p:grpSpPr>
              <p:grpSp>
                <p:nvGrpSpPr>
                  <p:cNvPr id="10" name="그룹 9">
                    <a:extLst>
                      <a:ext uri="{FF2B5EF4-FFF2-40B4-BE49-F238E27FC236}">
                        <a16:creationId xmlns:a16="http://schemas.microsoft.com/office/drawing/2014/main" id="{54082455-BA3D-41C3-CEF6-74633A777F60}"/>
                      </a:ext>
                    </a:extLst>
                  </p:cNvPr>
                  <p:cNvGrpSpPr/>
                  <p:nvPr/>
                </p:nvGrpSpPr>
                <p:grpSpPr>
                  <a:xfrm>
                    <a:off x="7979048" y="1072754"/>
                    <a:ext cx="3240752" cy="5475684"/>
                    <a:chOff x="1624766" y="1072754"/>
                    <a:chExt cx="3240752" cy="5475684"/>
                  </a:xfrm>
                </p:grpSpPr>
                <p:sp>
                  <p:nvSpPr>
                    <p:cNvPr id="11" name="직사각형 10">
                      <a:extLst>
                        <a:ext uri="{FF2B5EF4-FFF2-40B4-BE49-F238E27FC236}">
                          <a16:creationId xmlns:a16="http://schemas.microsoft.com/office/drawing/2014/main" id="{57822B75-C7A1-0F39-5F83-C4C9DF64D5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24766" y="1072754"/>
                      <a:ext cx="3240752" cy="5090743"/>
                    </a:xfrm>
                    <a:prstGeom prst="rect">
                      <a:avLst/>
                    </a:prstGeom>
                    <a:solidFill>
                      <a:srgbClr val="0C0C0C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</a:rPr>
                        <a:t> </a:t>
                      </a:r>
                      <a:endParaRPr lang="ko-KR" altLang="en-US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3" name="직사각형 12">
                      <a:extLst>
                        <a:ext uri="{FF2B5EF4-FFF2-40B4-BE49-F238E27FC236}">
                          <a16:creationId xmlns:a16="http://schemas.microsoft.com/office/drawing/2014/main" id="{6BF0E9F2-1E50-A001-D5F8-77BAE35D7A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75327" y="1881068"/>
                      <a:ext cx="2739630" cy="1729879"/>
                    </a:xfrm>
                    <a:prstGeom prst="rect">
                      <a:avLst/>
                    </a:prstGeom>
                    <a:solidFill>
                      <a:srgbClr val="0C0C0C"/>
                    </a:solidFill>
                    <a:ln w="12700">
                      <a:solidFill>
                        <a:srgbClr val="00FFCC"/>
                      </a:solidFill>
                    </a:ln>
                    <a:effectLst>
                      <a:outerShdw blurRad="50800" dist="38100" dir="5400000" algn="t" rotWithShape="0">
                        <a:prstClr val="black"/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ko-KR" altLang="en-US" dirty="0">
                          <a:solidFill>
                            <a:srgbClr val="00FFCC"/>
                          </a:solidFill>
                        </a:rPr>
                        <a:t>팀 모집</a:t>
                      </a:r>
                    </a:p>
                  </p:txBody>
                </p:sp>
                <p:sp>
                  <p:nvSpPr>
                    <p:cNvPr id="15" name="직사각형 14">
                      <a:extLst>
                        <a:ext uri="{FF2B5EF4-FFF2-40B4-BE49-F238E27FC236}">
                          <a16:creationId xmlns:a16="http://schemas.microsoft.com/office/drawing/2014/main" id="{9E2379C9-875C-3163-9E26-69F1A43C7E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24766" y="6141156"/>
                      <a:ext cx="3240752" cy="407282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16" name="이등변 삼각형 15">
                      <a:extLst>
                        <a:ext uri="{FF2B5EF4-FFF2-40B4-BE49-F238E27FC236}">
                          <a16:creationId xmlns:a16="http://schemas.microsoft.com/office/drawing/2014/main" id="{AF2A3D45-F65C-1A08-60ED-05482594D3ED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075511" y="6264238"/>
                      <a:ext cx="189687" cy="163523"/>
                    </a:xfrm>
                    <a:prstGeom prst="triangle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7" name="모서리가 둥근 직사각형 26">
                      <a:extLst>
                        <a:ext uri="{FF2B5EF4-FFF2-40B4-BE49-F238E27FC236}">
                          <a16:creationId xmlns:a16="http://schemas.microsoft.com/office/drawing/2014/main" id="{DB8A16A6-5F81-7D4D-0242-9B6741744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0064" y="6246167"/>
                      <a:ext cx="196577" cy="196577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grpSp>
                  <p:nvGrpSpPr>
                    <p:cNvPr id="18" name="그룹 17">
                      <a:extLst>
                        <a:ext uri="{FF2B5EF4-FFF2-40B4-BE49-F238E27FC236}">
                          <a16:creationId xmlns:a16="http://schemas.microsoft.com/office/drawing/2014/main" id="{F292B47B-DB09-E0C3-F681-804E165BF437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2217744" y="6257627"/>
                      <a:ext cx="196578" cy="173658"/>
                      <a:chOff x="4860924" y="6330259"/>
                      <a:chExt cx="233364" cy="206155"/>
                    </a:xfrm>
                    <a:solidFill>
                      <a:schemeClr val="bg1"/>
                    </a:solidFill>
                  </p:grpSpPr>
                  <p:sp>
                    <p:nvSpPr>
                      <p:cNvPr id="36" name="모서리가 둥근 직사각형 28">
                        <a:extLst>
                          <a:ext uri="{FF2B5EF4-FFF2-40B4-BE49-F238E27FC236}">
                            <a16:creationId xmlns:a16="http://schemas.microsoft.com/office/drawing/2014/main" id="{0DFBFC1C-4699-F6F0-1AF7-65688CAC12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60925" y="6330259"/>
                        <a:ext cx="233363" cy="45719"/>
                      </a:xfrm>
                      <a:prstGeom prst="roundRect">
                        <a:avLst/>
                      </a:prstGeom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/>
                      </a:p>
                    </p:txBody>
                  </p:sp>
                  <p:sp>
                    <p:nvSpPr>
                      <p:cNvPr id="37" name="모서리가 둥근 직사각형 29">
                        <a:extLst>
                          <a:ext uri="{FF2B5EF4-FFF2-40B4-BE49-F238E27FC236}">
                            <a16:creationId xmlns:a16="http://schemas.microsoft.com/office/drawing/2014/main" id="{C10723B9-7CA5-025F-B248-A0A5557FD70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60924" y="6408694"/>
                        <a:ext cx="233363" cy="45719"/>
                      </a:xfrm>
                      <a:prstGeom prst="roundRect">
                        <a:avLst/>
                      </a:prstGeom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/>
                      </a:p>
                    </p:txBody>
                  </p:sp>
                  <p:sp>
                    <p:nvSpPr>
                      <p:cNvPr id="38" name="모서리가 둥근 직사각형 30">
                        <a:extLst>
                          <a:ext uri="{FF2B5EF4-FFF2-40B4-BE49-F238E27FC236}">
                            <a16:creationId xmlns:a16="http://schemas.microsoft.com/office/drawing/2014/main" id="{F2E4887B-C3F5-C0B6-7D73-3E3E74DA6B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60925" y="6490695"/>
                        <a:ext cx="233363" cy="45719"/>
                      </a:xfrm>
                      <a:prstGeom prst="roundRect">
                        <a:avLst/>
                      </a:prstGeom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/>
                      </a:p>
                    </p:txBody>
                  </p:sp>
                </p:grpSp>
                <p:sp>
                  <p:nvSpPr>
                    <p:cNvPr id="20" name="직사각형 19">
                      <a:extLst>
                        <a:ext uri="{FF2B5EF4-FFF2-40B4-BE49-F238E27FC236}">
                          <a16:creationId xmlns:a16="http://schemas.microsoft.com/office/drawing/2014/main" id="{31DD6D8A-0C05-40F8-3976-067BFFD146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780" y="5710679"/>
                      <a:ext cx="813273" cy="259427"/>
                    </a:xfrm>
                    <a:prstGeom prst="rect">
                      <a:avLst/>
                    </a:prstGeom>
                    <a:solidFill>
                      <a:srgbClr val="00FFCC"/>
                    </a:solidFill>
                    <a:ln w="12700">
                      <a:solidFill>
                        <a:srgbClr val="00FFCC"/>
                      </a:solidFill>
                    </a:ln>
                    <a:effectLst>
                      <a:outerShdw blurRad="50800" dist="38100" dir="5400000" algn="t" rotWithShape="0">
                        <a:srgbClr val="00FFCC">
                          <a:alpha val="40000"/>
                        </a:srgb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회원가입</a:t>
                      </a:r>
                    </a:p>
                  </p:txBody>
                </p:sp>
                <p:sp>
                  <p:nvSpPr>
                    <p:cNvPr id="35" name="직사각형 34">
                      <a:extLst>
                        <a:ext uri="{FF2B5EF4-FFF2-40B4-BE49-F238E27FC236}">
                          <a16:creationId xmlns:a16="http://schemas.microsoft.com/office/drawing/2014/main" id="{B264E9E8-AF4A-29FF-6240-924B21EA5E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4455" y="5710679"/>
                      <a:ext cx="813273" cy="259427"/>
                    </a:xfrm>
                    <a:prstGeom prst="rect">
                      <a:avLst/>
                    </a:prstGeom>
                    <a:solidFill>
                      <a:srgbClr val="00FFCC"/>
                    </a:solidFill>
                    <a:ln w="12700">
                      <a:solidFill>
                        <a:srgbClr val="00FFCC"/>
                      </a:solidFill>
                    </a:ln>
                    <a:effectLst>
                      <a:outerShdw blurRad="50800" dist="38100" dir="5400000" algn="t" rotWithShape="0">
                        <a:srgbClr val="00FFCC">
                          <a:alpha val="40000"/>
                        </a:srgb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고객센터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" name="직사각형 41">
                      <a:extLst>
                        <a:ext uri="{FF2B5EF4-FFF2-40B4-BE49-F238E27FC236}">
                          <a16:creationId xmlns:a16="http://schemas.microsoft.com/office/drawing/2014/main" id="{D39BA412-06BA-77A4-CE8E-B22D95E3A7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75327" y="1241615"/>
                      <a:ext cx="2739630" cy="265513"/>
                    </a:xfrm>
                    <a:prstGeom prst="rect">
                      <a:avLst/>
                    </a:prstGeom>
                    <a:solidFill>
                      <a:srgbClr val="0C0C0C"/>
                    </a:solidFill>
                    <a:ln w="12700">
                      <a:solidFill>
                        <a:srgbClr val="00FFCC"/>
                      </a:solidFill>
                    </a:ln>
                    <a:effectLst>
                      <a:outerShdw blurRad="50800" dist="38100" dir="5400000" algn="t" rotWithShape="0">
                        <a:prstClr val="black"/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600" dirty="0">
                        <a:solidFill>
                          <a:srgbClr val="00FFCC"/>
                        </a:solidFill>
                      </a:endParaRPr>
                    </a:p>
                  </p:txBody>
                </p:sp>
                <p:sp>
                  <p:nvSpPr>
                    <p:cNvPr id="67" name="직사각형 66">
                      <a:extLst>
                        <a:ext uri="{FF2B5EF4-FFF2-40B4-BE49-F238E27FC236}">
                          <a16:creationId xmlns:a16="http://schemas.microsoft.com/office/drawing/2014/main" id="{E5836294-E850-A41E-849E-A83B87726B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75327" y="1241614"/>
                      <a:ext cx="256334" cy="263843"/>
                    </a:xfrm>
                    <a:prstGeom prst="rect">
                      <a:avLst/>
                    </a:prstGeom>
                    <a:solidFill>
                      <a:srgbClr val="0C0C0C"/>
                    </a:solidFill>
                    <a:ln w="12700">
                      <a:solidFill>
                        <a:srgbClr val="00FFCC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600" dirty="0">
                        <a:solidFill>
                          <a:srgbClr val="00FFCC"/>
                        </a:solidFill>
                      </a:endParaRPr>
                    </a:p>
                  </p:txBody>
                </p:sp>
              </p:grp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8D07E892-76E9-3046-CEFA-40EE95B459C7}"/>
                      </a:ext>
                    </a:extLst>
                  </p:cNvPr>
                  <p:cNvSpPr txBox="1"/>
                  <p:nvPr/>
                </p:nvSpPr>
                <p:spPr>
                  <a:xfrm>
                    <a:off x="9504346" y="1220482"/>
                    <a:ext cx="125365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r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FFCC"/>
                        </a:solidFill>
                        <a:effectLst/>
                        <a:uLnTx/>
                        <a:uFillTx/>
                        <a:latin typeface="D2Coding"/>
                        <a:ea typeface="D2Coding"/>
                        <a:cs typeface="+mn-cs"/>
                      </a:rPr>
                      <a:t>파티 찾기</a:t>
                    </a:r>
                  </a:p>
                </p:txBody>
              </p:sp>
            </p:grpSp>
            <p:pic>
              <p:nvPicPr>
                <p:cNvPr id="57" name="그래픽 56" descr="벨소리 단색으로 채워진">
                  <a:extLst>
                    <a:ext uri="{FF2B5EF4-FFF2-40B4-BE49-F238E27FC236}">
                      <a16:creationId xmlns:a16="http://schemas.microsoft.com/office/drawing/2014/main" id="{6FA5BF5D-D9AE-13AC-E709-E29ABBD6B3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965872" y="1111314"/>
                  <a:ext cx="244854" cy="244854"/>
                </a:xfrm>
                <a:prstGeom prst="rect">
                  <a:avLst/>
                </a:prstGeom>
              </p:spPr>
            </p:pic>
          </p:grp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E6E8EA3C-93DD-490D-5FBF-9A890A64A14A}"/>
                  </a:ext>
                </a:extLst>
              </p:cNvPr>
              <p:cNvSpPr/>
              <p:nvPr/>
            </p:nvSpPr>
            <p:spPr>
              <a:xfrm>
                <a:off x="6083536" y="1127773"/>
                <a:ext cx="130554" cy="130554"/>
              </a:xfrm>
              <a:prstGeom prst="ellipse">
                <a:avLst/>
              </a:prstGeom>
              <a:solidFill>
                <a:srgbClr val="F947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/>
                  <a:t>1</a:t>
                </a:r>
                <a:endParaRPr lang="ko-KR" altLang="en-US" sz="1000" dirty="0"/>
              </a:p>
            </p:txBody>
          </p:sp>
        </p:grpSp>
        <p:pic>
          <p:nvPicPr>
            <p:cNvPr id="65" name="그래픽 64" descr="돋보기 단색으로 채워진">
              <a:extLst>
                <a:ext uri="{FF2B5EF4-FFF2-40B4-BE49-F238E27FC236}">
                  <a16:creationId xmlns:a16="http://schemas.microsoft.com/office/drawing/2014/main" id="{A04CCF5A-0ED0-323E-EA63-06A04A448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495477" y="782029"/>
              <a:ext cx="254512" cy="2545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41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D2962EC-463A-5CD3-B1E2-883BA974411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" y="0"/>
            <a:ext cx="1219181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D0F9312-9BF0-2D2E-BB8D-3C004757F78E}"/>
              </a:ext>
            </a:extLst>
          </p:cNvPr>
          <p:cNvSpPr txBox="1"/>
          <p:nvPr/>
        </p:nvSpPr>
        <p:spPr>
          <a:xfrm>
            <a:off x="5311170" y="2684544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6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1B1893-558E-68E3-AA02-96680901EC33}"/>
              </a:ext>
            </a:extLst>
          </p:cNvPr>
          <p:cNvSpPr txBox="1"/>
          <p:nvPr/>
        </p:nvSpPr>
        <p:spPr>
          <a:xfrm>
            <a:off x="4067243" y="3465570"/>
            <a:ext cx="405752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ko-KR" altLang="en-US" sz="4000" spc="600" dirty="0">
                <a:solidFill>
                  <a:schemeClr val="bg1"/>
                </a:solidFill>
              </a:rPr>
              <a:t>프로모션 계획</a:t>
            </a:r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이 앱을 어떻게 제공하죠</a:t>
            </a:r>
            <a:r>
              <a:rPr lang="en-US" altLang="ko-KR" sz="1500" b="1" dirty="0">
                <a:solidFill>
                  <a:prstClr val="white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5813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82B24EF-D317-F8C7-2872-643039823AC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01727F-B3EC-22B1-4EC6-D3D1EEB6DA4E}"/>
              </a:ext>
            </a:extLst>
          </p:cNvPr>
          <p:cNvSpPr txBox="1"/>
          <p:nvPr/>
        </p:nvSpPr>
        <p:spPr>
          <a:xfrm>
            <a:off x="5311170" y="2684544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7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0A65F3-50B9-85E6-3D1F-B0BA9EA0C786}"/>
              </a:ext>
            </a:extLst>
          </p:cNvPr>
          <p:cNvSpPr txBox="1"/>
          <p:nvPr/>
        </p:nvSpPr>
        <p:spPr>
          <a:xfrm>
            <a:off x="4657149" y="3465570"/>
            <a:ext cx="287771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ko-KR" altLang="en-US" sz="4000" spc="600" dirty="0">
                <a:solidFill>
                  <a:schemeClr val="bg1"/>
                </a:solidFill>
              </a:rPr>
              <a:t>향후 계획</a:t>
            </a:r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출시 이후 어떻게 할 것인가</a:t>
            </a:r>
            <a:r>
              <a:rPr lang="en-US" altLang="ko-KR" sz="1500" b="1" dirty="0">
                <a:solidFill>
                  <a:prstClr val="white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2261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B570690-36D0-0017-1F5F-EF07D76344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ED2256-9B95-49AC-C56A-AD9E25ABB5B3}"/>
              </a:ext>
            </a:extLst>
          </p:cNvPr>
          <p:cNvSpPr txBox="1"/>
          <p:nvPr/>
        </p:nvSpPr>
        <p:spPr>
          <a:xfrm>
            <a:off x="1026696" y="2261937"/>
            <a:ext cx="34644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</a:rPr>
              <a:t>QUESTION.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6DBEF7-B9B9-CA67-F4C6-12C6924A4844}"/>
              </a:ext>
            </a:extLst>
          </p:cNvPr>
          <p:cNvSpPr txBox="1"/>
          <p:nvPr/>
        </p:nvSpPr>
        <p:spPr>
          <a:xfrm>
            <a:off x="1026696" y="3101852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bg1"/>
                </a:solidFill>
              </a:rPr>
              <a:t>Y?</a:t>
            </a:r>
            <a:endParaRPr lang="ko-KR" altLang="en-US" sz="7200" b="1" dirty="0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BA9AAC4-C2C7-CA54-CD15-F614D8C5FB08}"/>
              </a:ext>
            </a:extLst>
          </p:cNvPr>
          <p:cNvCxnSpPr>
            <a:cxnSpLocks/>
          </p:cNvCxnSpPr>
          <p:nvPr/>
        </p:nvCxnSpPr>
        <p:spPr>
          <a:xfrm>
            <a:off x="3817352" y="3673641"/>
            <a:ext cx="3256548" cy="0"/>
          </a:xfrm>
          <a:prstGeom prst="line">
            <a:avLst/>
          </a:prstGeom>
          <a:ln w="177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70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D9B7F4-18F4-5ED9-B962-637FF1B6D5B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3E1D38-EAC5-CCF7-11A5-9A64E35E9E9E}"/>
              </a:ext>
            </a:extLst>
          </p:cNvPr>
          <p:cNvSpPr txBox="1"/>
          <p:nvPr/>
        </p:nvSpPr>
        <p:spPr>
          <a:xfrm>
            <a:off x="1026696" y="2261937"/>
            <a:ext cx="34644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</a:rPr>
              <a:t>QUESTION.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D0DCFD-9541-03BC-27EE-2501BD6E6432}"/>
              </a:ext>
            </a:extLst>
          </p:cNvPr>
          <p:cNvSpPr txBox="1"/>
          <p:nvPr/>
        </p:nvSpPr>
        <p:spPr>
          <a:xfrm>
            <a:off x="1026696" y="3101852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b="1" dirty="0" err="1">
                <a:solidFill>
                  <a:schemeClr val="bg1"/>
                </a:solidFill>
              </a:rPr>
              <a:t>ㅇㅇ</a:t>
            </a:r>
            <a:endParaRPr lang="en-US" altLang="ko-KR" sz="7200" b="1" dirty="0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574BE6D-730B-B3BE-100C-82547492C417}"/>
              </a:ext>
            </a:extLst>
          </p:cNvPr>
          <p:cNvCxnSpPr>
            <a:cxnSpLocks/>
          </p:cNvCxnSpPr>
          <p:nvPr/>
        </p:nvCxnSpPr>
        <p:spPr>
          <a:xfrm>
            <a:off x="3817352" y="3673641"/>
            <a:ext cx="3256548" cy="0"/>
          </a:xfrm>
          <a:prstGeom prst="line">
            <a:avLst/>
          </a:prstGeom>
          <a:ln w="177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93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378123C-D1A7-08E8-EFED-C30C91A25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9262" y="-104502"/>
            <a:ext cx="12630646" cy="70704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2D21D2-3C20-8043-FB68-EE0892708377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17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378123C-D1A7-08E8-EFED-C30C91A2538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"/>
            <a:ext cx="12192000" cy="6856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2D21D2-3C20-8043-FB68-EE0892708377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DBD3E5-F7A5-74BB-A7E2-DA38C4CEDFA2}"/>
              </a:ext>
            </a:extLst>
          </p:cNvPr>
          <p:cNvSpPr txBox="1"/>
          <p:nvPr/>
        </p:nvSpPr>
        <p:spPr>
          <a:xfrm>
            <a:off x="4464796" y="2684544"/>
            <a:ext cx="3262432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1</a:t>
            </a:r>
          </a:p>
          <a:p>
            <a:pPr algn="ctr"/>
            <a:r>
              <a:rPr lang="ko-KR" altLang="en-US" sz="3600" b="1" dirty="0">
                <a:solidFill>
                  <a:schemeClr val="bg1"/>
                </a:solidFill>
              </a:rPr>
              <a:t>현황 분석</a:t>
            </a:r>
          </a:p>
          <a:p>
            <a:pPr algn="ctr"/>
            <a:endParaRPr lang="en-US" altLang="ko-KR" sz="15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500" b="1" dirty="0">
                <a:solidFill>
                  <a:schemeClr val="bg1"/>
                </a:solidFill>
              </a:rPr>
              <a:t>20</a:t>
            </a:r>
            <a:r>
              <a:rPr lang="ko-KR" altLang="en-US" sz="1500" b="1" dirty="0">
                <a:solidFill>
                  <a:schemeClr val="bg1"/>
                </a:solidFill>
              </a:rPr>
              <a:t>대 대학생들의 공모전 참가 현황</a:t>
            </a:r>
            <a:endParaRPr lang="en-US" altLang="ko-KR" sz="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59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954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FGI</a:t>
            </a:r>
            <a:endParaRPr lang="ko-KR" altLang="en-US" sz="2000" spc="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3E46FD35-8737-EFCA-40D2-7CAD92D14545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CE323A-C9B2-2A5C-E1C5-400C358DB8BA}"/>
              </a:ext>
            </a:extLst>
          </p:cNvPr>
          <p:cNvSpPr>
            <a:spLocks/>
          </p:cNvSpPr>
          <p:nvPr/>
        </p:nvSpPr>
        <p:spPr>
          <a:xfrm>
            <a:off x="3035209" y="973701"/>
            <a:ext cx="8815912" cy="52197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40</a:t>
            </a:fld>
            <a:endParaRPr lang="en-US" altLang="ko-KR" dirty="0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A30CEAD-0235-253C-C93E-C6ED823DABE8}"/>
              </a:ext>
            </a:extLst>
          </p:cNvPr>
          <p:cNvSpPr/>
          <p:nvPr/>
        </p:nvSpPr>
        <p:spPr>
          <a:xfrm>
            <a:off x="3550349" y="4601462"/>
            <a:ext cx="6561981" cy="1369030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3A05E8-B628-FA61-7BA7-8ECF8824669C}"/>
              </a:ext>
            </a:extLst>
          </p:cNvPr>
          <p:cNvSpPr txBox="1"/>
          <p:nvPr/>
        </p:nvSpPr>
        <p:spPr>
          <a:xfrm>
            <a:off x="3730482" y="4686827"/>
            <a:ext cx="507092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디자이너 허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xx(24)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저는 프로그래밍을 잘하는 </a:t>
            </a:r>
            <a:r>
              <a:rPr lang="ko-KR" altLang="en-US" sz="1400" dirty="0">
                <a:solidFill>
                  <a:srgbClr val="E41ADA"/>
                </a:solidFill>
              </a:rPr>
              <a:t>친구가 없어요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그래서 개발 팀은 인터넷에서 찾는 편이 훨씬 좋은 것 같아요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lang="ko-KR" altLang="en-US" sz="1400" dirty="0">
                <a:solidFill>
                  <a:srgbClr val="E41ADA"/>
                </a:solidFill>
              </a:rPr>
              <a:t>다양한 재능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을 가진 사람들을 팀으로 꾸리면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서로 </a:t>
            </a:r>
            <a:r>
              <a:rPr lang="ko-KR" altLang="en-US" sz="1400" dirty="0">
                <a:solidFill>
                  <a:srgbClr val="E41ADA"/>
                </a:solidFill>
              </a:rPr>
              <a:t>단점을 보완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할 수 있거든요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E0B5C9-C24D-BC6F-2056-0D2060538D59}"/>
              </a:ext>
            </a:extLst>
          </p:cNvPr>
          <p:cNvSpPr/>
          <p:nvPr/>
        </p:nvSpPr>
        <p:spPr>
          <a:xfrm flipH="1">
            <a:off x="8742737" y="4602376"/>
            <a:ext cx="1368000" cy="1368000"/>
          </a:xfrm>
          <a:prstGeom prst="roundRect">
            <a:avLst>
              <a:gd name="adj" fmla="val 2238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 descr="얼굴 털이 있는 남자">
            <a:extLst>
              <a:ext uri="{FF2B5EF4-FFF2-40B4-BE49-F238E27FC236}">
                <a16:creationId xmlns:a16="http://schemas.microsoft.com/office/drawing/2014/main" id="{0826F077-79B4-BF9A-07AE-C63B5C81B27E}"/>
              </a:ext>
            </a:extLst>
          </p:cNvPr>
          <p:cNvSpPr/>
          <p:nvPr/>
        </p:nvSpPr>
        <p:spPr>
          <a:xfrm flipH="1">
            <a:off x="8856427" y="4620486"/>
            <a:ext cx="1156496" cy="1368000"/>
          </a:xfrm>
          <a:prstGeom prst="roundRect">
            <a:avLst>
              <a:gd name="adj" fmla="val 22381"/>
            </a:avLst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E6F45998-984E-09E5-D627-FB11663C80DB}"/>
              </a:ext>
            </a:extLst>
          </p:cNvPr>
          <p:cNvSpPr/>
          <p:nvPr/>
        </p:nvSpPr>
        <p:spPr>
          <a:xfrm>
            <a:off x="5049918" y="3009585"/>
            <a:ext cx="6565512" cy="1369030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9379EF05-9A13-D20D-E134-A8A18270EA19}"/>
              </a:ext>
            </a:extLst>
          </p:cNvPr>
          <p:cNvGrpSpPr/>
          <p:nvPr/>
        </p:nvGrpSpPr>
        <p:grpSpPr>
          <a:xfrm>
            <a:off x="5049918" y="3010284"/>
            <a:ext cx="1374350" cy="1379112"/>
            <a:chOff x="6975283" y="2962659"/>
            <a:chExt cx="1374350" cy="1379112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ABA0DBAC-72F4-03AF-8A54-5327A755E3FC}"/>
                </a:ext>
              </a:extLst>
            </p:cNvPr>
            <p:cNvSpPr/>
            <p:nvPr/>
          </p:nvSpPr>
          <p:spPr>
            <a:xfrm flipH="1">
              <a:off x="6981633" y="2962659"/>
              <a:ext cx="1368000" cy="1368000"/>
            </a:xfrm>
            <a:prstGeom prst="roundRect">
              <a:avLst>
                <a:gd name="adj" fmla="val 22381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사각형: 둥근 모서리 25" descr="노트북을 들고 있는 여자">
              <a:extLst>
                <a:ext uri="{FF2B5EF4-FFF2-40B4-BE49-F238E27FC236}">
                  <a16:creationId xmlns:a16="http://schemas.microsoft.com/office/drawing/2014/main" id="{CC6BD0E4-489C-D923-C4E0-6B5E8CFBB5B4}"/>
                </a:ext>
              </a:extLst>
            </p:cNvPr>
            <p:cNvSpPr/>
            <p:nvPr/>
          </p:nvSpPr>
          <p:spPr>
            <a:xfrm flipH="1">
              <a:off x="6975283" y="2973771"/>
              <a:ext cx="1368000" cy="1368000"/>
            </a:xfrm>
            <a:prstGeom prst="roundRect">
              <a:avLst>
                <a:gd name="adj" fmla="val 22381"/>
              </a:avLst>
            </a:prstGeom>
            <a:blipFill dpi="0" rotWithShape="1">
              <a:blip r:embed="rId5" cstate="screen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EFE9344A-EF7C-6592-DF1E-26A6F849ECE1}"/>
              </a:ext>
            </a:extLst>
          </p:cNvPr>
          <p:cNvSpPr txBox="1"/>
          <p:nvPr/>
        </p:nvSpPr>
        <p:spPr>
          <a:xfrm>
            <a:off x="6539818" y="3126436"/>
            <a:ext cx="49956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기획자 이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xx(30)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공모전에 나가려고 디자이너를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인터넷으로 찾아본 적이 있어요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lang="ko-KR" altLang="en-US" sz="1400" dirty="0">
                <a:solidFill>
                  <a:srgbClr val="E41ADA"/>
                </a:solidFill>
              </a:rPr>
              <a:t>신청서가 복잡해서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누가 팀의 분위기에 더 잘 어울리는지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ko-KR" altLang="en-US" sz="1400" dirty="0">
                <a:solidFill>
                  <a:srgbClr val="E41ADA"/>
                </a:solidFill>
              </a:rPr>
              <a:t>비교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하는 데 정말 오래 걸렸던 것 같아요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902D876D-860C-DC1C-9346-D6AACD09F1E4}"/>
              </a:ext>
            </a:extLst>
          </p:cNvPr>
          <p:cNvGrpSpPr/>
          <p:nvPr/>
        </p:nvGrpSpPr>
        <p:grpSpPr>
          <a:xfrm>
            <a:off x="3550348" y="1430465"/>
            <a:ext cx="6565512" cy="1384258"/>
            <a:chOff x="2092713" y="4611070"/>
            <a:chExt cx="5793729" cy="1384258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595D7B2D-F556-42CC-E19B-3CC1B1BCFA58}"/>
                </a:ext>
              </a:extLst>
            </p:cNvPr>
            <p:cNvSpPr/>
            <p:nvPr/>
          </p:nvSpPr>
          <p:spPr>
            <a:xfrm>
              <a:off x="2092713" y="4611070"/>
              <a:ext cx="5793729" cy="1369030"/>
            </a:xfrm>
            <a:prstGeom prst="roundRect">
              <a:avLst>
                <a:gd name="adj" fmla="val 2238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6F434705-48FB-B436-714C-2D6651673AC8}"/>
                </a:ext>
              </a:extLst>
            </p:cNvPr>
            <p:cNvSpPr/>
            <p:nvPr/>
          </p:nvSpPr>
          <p:spPr>
            <a:xfrm flipH="1">
              <a:off x="6674729" y="4616547"/>
              <a:ext cx="1207190" cy="1368000"/>
            </a:xfrm>
            <a:prstGeom prst="roundRect">
              <a:avLst>
                <a:gd name="adj" fmla="val 22381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사각형: 둥근 모서리 26" descr="컨트롤러를 들고 있는 후드티를 입은 남성">
              <a:extLst>
                <a:ext uri="{FF2B5EF4-FFF2-40B4-BE49-F238E27FC236}">
                  <a16:creationId xmlns:a16="http://schemas.microsoft.com/office/drawing/2014/main" id="{6C69D6C2-9CCD-DC1F-4AE1-60A3D0B33714}"/>
                </a:ext>
              </a:extLst>
            </p:cNvPr>
            <p:cNvSpPr/>
            <p:nvPr/>
          </p:nvSpPr>
          <p:spPr>
            <a:xfrm flipH="1">
              <a:off x="6726506" y="4627328"/>
              <a:ext cx="1065351" cy="1368000"/>
            </a:xfrm>
            <a:prstGeom prst="roundRect">
              <a:avLst>
                <a:gd name="adj" fmla="val 22381"/>
              </a:avLst>
            </a:prstGeom>
            <a:blipFill dpi="0" rotWithShape="1">
              <a:blip r:embed="rId7" cstate="screen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A24752-D655-B7DE-A1AA-176E22C1EEA3}"/>
                </a:ext>
              </a:extLst>
            </p:cNvPr>
            <p:cNvSpPr txBox="1"/>
            <p:nvPr/>
          </p:nvSpPr>
          <p:spPr>
            <a:xfrm>
              <a:off x="2247083" y="4750553"/>
              <a:ext cx="438483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프로그래머 김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xx(21)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저는 공모전 같은 경우엔 항상 친구들과 함께 참가해요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</a:p>
            <a:p>
              <a:r>
                <a:rPr lang="ko-KR" altLang="en-US" sz="1400" dirty="0">
                  <a:solidFill>
                    <a:srgbClr val="E41ADA"/>
                  </a:solidFill>
                </a:rPr>
                <a:t>원하는 공모전에 나가는 팀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을 찾기도 어렵고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그 중에서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제가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ko-KR" altLang="en-US" sz="1400" dirty="0">
                  <a:solidFill>
                    <a:srgbClr val="E41ADA"/>
                  </a:solidFill>
                </a:rPr>
                <a:t>사용하는 언어나 엔진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을 쓰는 팀을 찾는 건 더 힘들거든요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6D8B383-F69E-01B8-9B92-8F4232CBE070}"/>
              </a:ext>
            </a:extLst>
          </p:cNvPr>
          <p:cNvSpPr>
            <a:spLocks/>
          </p:cNvSpPr>
          <p:nvPr/>
        </p:nvSpPr>
        <p:spPr>
          <a:xfrm>
            <a:off x="420638" y="973701"/>
            <a:ext cx="2353836" cy="52196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800" dirty="0">
                <a:solidFill>
                  <a:schemeClr val="accent2"/>
                </a:solidFill>
              </a:rPr>
              <a:t>공모전 참가</a:t>
            </a:r>
            <a:r>
              <a:rPr lang="en-US" altLang="ko-KR" dirty="0">
                <a:solidFill>
                  <a:schemeClr val="accent2"/>
                </a:solidFill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sz="1800" dirty="0">
                <a:solidFill>
                  <a:schemeClr val="accent2"/>
                </a:solidFill>
              </a:rPr>
              <a:t>경험이 있는</a:t>
            </a:r>
            <a:endParaRPr lang="en-US" altLang="ko-KR" sz="1800" dirty="0">
              <a:solidFill>
                <a:schemeClr val="accent2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chemeClr val="accent2"/>
                </a:solidFill>
              </a:rPr>
              <a:t>21</a:t>
            </a:r>
            <a:r>
              <a:rPr lang="ko-KR" altLang="en-US" sz="1800" dirty="0">
                <a:solidFill>
                  <a:schemeClr val="accent2"/>
                </a:solidFill>
              </a:rPr>
              <a:t>명에게 </a:t>
            </a:r>
            <a:r>
              <a:rPr lang="ko-KR" altLang="en-US" dirty="0">
                <a:solidFill>
                  <a:schemeClr val="accent2"/>
                </a:solidFill>
              </a:rPr>
              <a:t>질문했다</a:t>
            </a:r>
            <a:r>
              <a:rPr lang="en-US" altLang="ko-KR" dirty="0">
                <a:solidFill>
                  <a:schemeClr val="accent2"/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사실 안했다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771280F-0A86-5A45-F218-C4A0BB2FA84B}"/>
              </a:ext>
            </a:extLst>
          </p:cNvPr>
          <p:cNvSpPr>
            <a:spLocks/>
          </p:cNvSpPr>
          <p:nvPr/>
        </p:nvSpPr>
        <p:spPr>
          <a:xfrm>
            <a:off x="3550348" y="786515"/>
            <a:ext cx="7791907" cy="37542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온라인으로 개발 팀을 모집해봤나요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</a:rPr>
              <a:t>?</a:t>
            </a:r>
            <a:endParaRPr lang="en-US" altLang="ko-KR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22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41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pic>
        <p:nvPicPr>
          <p:cNvPr id="10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581" y="1587996"/>
            <a:ext cx="9870835" cy="3818646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68551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90E98C2-F9B2-CA2B-48AF-B793FF4643C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42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1419224" y="1048215"/>
            <a:ext cx="9353552" cy="5251988"/>
            <a:chOff x="2725449" y="1549400"/>
            <a:chExt cx="8090387" cy="461010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B5249CE-B71E-9BB3-104F-979A098B2CD0}"/>
                </a:ext>
              </a:extLst>
            </p:cNvPr>
            <p:cNvSpPr/>
            <p:nvPr/>
          </p:nvSpPr>
          <p:spPr>
            <a:xfrm>
              <a:off x="2725449" y="1549400"/>
              <a:ext cx="8090387" cy="4610100"/>
            </a:xfrm>
            <a:prstGeom prst="rect">
              <a:avLst/>
            </a:prstGeom>
            <a:solidFill>
              <a:srgbClr val="EDF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3B217FE-B618-3921-4FE9-EE3A7610A210}"/>
                </a:ext>
              </a:extLst>
            </p:cNvPr>
            <p:cNvSpPr/>
            <p:nvPr/>
          </p:nvSpPr>
          <p:spPr>
            <a:xfrm>
              <a:off x="2725449" y="1549400"/>
              <a:ext cx="8090387" cy="774438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035953A-956B-1A3E-A0D2-3E6524968FBD}"/>
                </a:ext>
              </a:extLst>
            </p:cNvPr>
            <p:cNvSpPr txBox="1"/>
            <p:nvPr/>
          </p:nvSpPr>
          <p:spPr>
            <a:xfrm>
              <a:off x="2725449" y="1747640"/>
              <a:ext cx="8090387" cy="35120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+mj-lt"/>
                </a:rPr>
                <a:t>기존의 앱</a:t>
              </a:r>
              <a:r>
                <a:rPr lang="en-US" altLang="ko-KR" sz="2000" b="1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ko-KR" altLang="en-US" sz="2000" b="1" dirty="0">
                  <a:solidFill>
                    <a:schemeClr val="bg1"/>
                  </a:solidFill>
                  <a:latin typeface="+mj-lt"/>
                </a:rPr>
                <a:t>사이트가 가진 </a:t>
              </a:r>
              <a:r>
                <a:rPr lang="ko-KR" altLang="en-US" sz="2000" b="1" dirty="0">
                  <a:solidFill>
                    <a:schemeClr val="accent1"/>
                  </a:solidFill>
                  <a:latin typeface="+mj-lt"/>
                </a:rPr>
                <a:t>팀원 모집 기능</a:t>
              </a:r>
              <a:r>
                <a:rPr lang="ko-KR" altLang="en-US" sz="2000" b="1" dirty="0">
                  <a:solidFill>
                    <a:schemeClr val="bg1"/>
                  </a:solidFill>
                  <a:latin typeface="+mj-lt"/>
                </a:rPr>
                <a:t>의 문제점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636E4A6-9CE9-4A75-68D4-787279909079}"/>
                </a:ext>
              </a:extLst>
            </p:cNvPr>
            <p:cNvSpPr txBox="1"/>
            <p:nvPr/>
          </p:nvSpPr>
          <p:spPr>
            <a:xfrm>
              <a:off x="3576871" y="2627416"/>
              <a:ext cx="6387543" cy="3106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buAutoNum type="arabicPeriod"/>
              </a:pPr>
              <a:r>
                <a:rPr lang="ko-KR" altLang="en-US" sz="1600" b="1" dirty="0">
                  <a:solidFill>
                    <a:srgbClr val="FF0000"/>
                  </a:solidFill>
                </a:rPr>
                <a:t>게시글 필터 기능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: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</a:rPr>
                <a:t>원하는 공모전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,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</a:rPr>
                <a:t>원하는 역할을 맡을 수 있는 팀을 필터로 분류하지 못한다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.</a:t>
              </a:r>
            </a:p>
            <a:p>
              <a:pPr marL="342900" indent="-342900" algn="just">
                <a:buAutoNum type="arabicPeriod"/>
              </a:pPr>
              <a:endParaRPr lang="en-US" altLang="ko-KR" sz="1600" dirty="0">
                <a:solidFill>
                  <a:schemeClr val="bg2">
                    <a:lumMod val="25000"/>
                  </a:schemeClr>
                </a:solidFill>
              </a:endParaRPr>
            </a:p>
            <a:p>
              <a:pPr marL="342900" indent="-342900" algn="just">
                <a:buFontTx/>
                <a:buAutoNum type="arabicPeriod"/>
              </a:pPr>
              <a:r>
                <a:rPr lang="ko-KR" altLang="en-US" sz="1600" b="1" dirty="0">
                  <a:solidFill>
                    <a:srgbClr val="FF0000"/>
                  </a:solidFill>
                </a:rPr>
                <a:t>포트폴리오 공유 기능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: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</a:rPr>
                <a:t>팀장은 신청자의 포트폴리오를 신청과 동시에 받아보거나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,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</a:rPr>
                <a:t>서로 비교하지 못한다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.</a:t>
              </a:r>
            </a:p>
            <a:p>
              <a:pPr marL="342900" indent="-342900" algn="just">
                <a:buFontTx/>
                <a:buAutoNum type="arabicPeriod"/>
              </a:pPr>
              <a:endParaRPr lang="en-US" altLang="ko-KR" sz="1600" dirty="0">
                <a:solidFill>
                  <a:schemeClr val="bg2">
                    <a:lumMod val="25000"/>
                  </a:schemeClr>
                </a:solidFill>
              </a:endParaRPr>
            </a:p>
            <a:p>
              <a:pPr marL="342900" indent="-342900" algn="just">
                <a:buFontTx/>
                <a:buAutoNum type="arabicPeriod"/>
              </a:pPr>
              <a:r>
                <a:rPr lang="ko-KR" altLang="en-US" sz="1600" b="1" dirty="0">
                  <a:solidFill>
                    <a:srgbClr val="FF0000"/>
                  </a:solidFill>
                </a:rPr>
                <a:t>개인 맞춤 추천 기능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: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</a:rPr>
                <a:t>사용자에게 적합한 팀을 자동으로 선별하여 추천해주지 못한다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.</a:t>
              </a:r>
            </a:p>
            <a:p>
              <a:pPr marL="342900" indent="-342900" algn="just">
                <a:buFontTx/>
                <a:buAutoNum type="arabicPeriod"/>
              </a:pPr>
              <a:endParaRPr lang="en-US" altLang="ko-KR" sz="1600" dirty="0">
                <a:solidFill>
                  <a:schemeClr val="bg2">
                    <a:lumMod val="25000"/>
                  </a:schemeClr>
                </a:solidFill>
              </a:endParaRPr>
            </a:p>
            <a:p>
              <a:pPr marL="342900" indent="-342900" algn="just">
                <a:buFontTx/>
                <a:buAutoNum type="arabicPeriod"/>
              </a:pPr>
              <a:r>
                <a:rPr lang="ko-KR" altLang="en-US" sz="1600" b="1" dirty="0">
                  <a:solidFill>
                    <a:srgbClr val="FF0000"/>
                  </a:solidFill>
                </a:rPr>
                <a:t>팀 관리 기능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: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</a:rPr>
                <a:t>여러 팀에서 동시에 작업하거나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,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</a:rPr>
                <a:t>한 팀에서 다른 팀으로 팀원을 유동적으로 움직이지 못한다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.</a:t>
              </a:r>
            </a:p>
            <a:p>
              <a:pPr marL="342900" indent="-342900" algn="just">
                <a:buFontTx/>
                <a:buAutoNum type="arabicPeriod"/>
              </a:pPr>
              <a:endParaRPr lang="en-US" altLang="ko-KR" sz="1600" dirty="0">
                <a:solidFill>
                  <a:schemeClr val="bg2">
                    <a:lumMod val="25000"/>
                  </a:schemeClr>
                </a:solidFill>
              </a:endParaRPr>
            </a:p>
            <a:p>
              <a:pPr marL="342900" indent="-342900" algn="just">
                <a:buFontTx/>
                <a:buAutoNum type="arabicPeriod"/>
              </a:pPr>
              <a:r>
                <a:rPr lang="ko-KR" altLang="en-US" sz="1600" b="1" dirty="0">
                  <a:solidFill>
                    <a:srgbClr val="FF0000"/>
                  </a:solidFill>
                </a:rPr>
                <a:t>상호 연락 기능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: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</a:rPr>
                <a:t>팀장은 알림이 없는 댓글을 확인해야하거나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, </a:t>
              </a:r>
              <a:r>
                <a:rPr lang="ko-KR" altLang="en-US" sz="1600" dirty="0" err="1">
                  <a:solidFill>
                    <a:schemeClr val="bg2">
                      <a:lumMod val="25000"/>
                    </a:schemeClr>
                  </a:solidFill>
                </a:rPr>
                <a:t>게시글에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</a:rPr>
                <a:t> 개인 연락처를 노출시켜야 한다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412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차트 12"/>
          <p:cNvGraphicFramePr/>
          <p:nvPr>
            <p:extLst>
              <p:ext uri="{D42A27DB-BD31-4B8C-83A1-F6EECF244321}">
                <p14:modId xmlns:p14="http://schemas.microsoft.com/office/powerpoint/2010/main" val="929659744"/>
              </p:ext>
            </p:extLst>
          </p:nvPr>
        </p:nvGraphicFramePr>
        <p:xfrm>
          <a:off x="2032000" y="107328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6730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유사 컨텐츠 분석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3E46FD35-8737-EFCA-40D2-7CAD92D14545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3A6F1B2-7635-A0EF-6E5F-8D1F59BB0B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4481231"/>
              </p:ext>
            </p:extLst>
          </p:nvPr>
        </p:nvGraphicFramePr>
        <p:xfrm>
          <a:off x="1826390" y="2019086"/>
          <a:ext cx="8539220" cy="4084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1302">
                  <a:extLst>
                    <a:ext uri="{9D8B030D-6E8A-4147-A177-3AD203B41FA5}">
                      <a16:colId xmlns:a16="http://schemas.microsoft.com/office/drawing/2014/main" val="1614525708"/>
                    </a:ext>
                  </a:extLst>
                </a:gridCol>
                <a:gridCol w="1465858">
                  <a:extLst>
                    <a:ext uri="{9D8B030D-6E8A-4147-A177-3AD203B41FA5}">
                      <a16:colId xmlns:a16="http://schemas.microsoft.com/office/drawing/2014/main" val="3270512109"/>
                    </a:ext>
                  </a:extLst>
                </a:gridCol>
                <a:gridCol w="1450515">
                  <a:extLst>
                    <a:ext uri="{9D8B030D-6E8A-4147-A177-3AD203B41FA5}">
                      <a16:colId xmlns:a16="http://schemas.microsoft.com/office/drawing/2014/main" val="1100790070"/>
                    </a:ext>
                  </a:extLst>
                </a:gridCol>
                <a:gridCol w="1450515">
                  <a:extLst>
                    <a:ext uri="{9D8B030D-6E8A-4147-A177-3AD203B41FA5}">
                      <a16:colId xmlns:a16="http://schemas.microsoft.com/office/drawing/2014/main" val="974281956"/>
                    </a:ext>
                  </a:extLst>
                </a:gridCol>
                <a:gridCol w="1450515">
                  <a:extLst>
                    <a:ext uri="{9D8B030D-6E8A-4147-A177-3AD203B41FA5}">
                      <a16:colId xmlns:a16="http://schemas.microsoft.com/office/drawing/2014/main" val="1002825775"/>
                    </a:ext>
                  </a:extLst>
                </a:gridCol>
                <a:gridCol w="1450515">
                  <a:extLst>
                    <a:ext uri="{9D8B030D-6E8A-4147-A177-3AD203B41FA5}">
                      <a16:colId xmlns:a16="http://schemas.microsoft.com/office/drawing/2014/main" val="456592936"/>
                    </a:ext>
                  </a:extLst>
                </a:gridCol>
              </a:tblGrid>
              <a:tr h="6218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앱</a:t>
                      </a:r>
                      <a:r>
                        <a:rPr lang="en-US" altLang="ko-KR" sz="1900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  <a:p>
                      <a:pPr algn="ctr" latinLnBrk="1"/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사이트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게시글</a:t>
                      </a:r>
                      <a:endParaRPr lang="en-US" altLang="ko-KR" sz="1900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필터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포트폴리오</a:t>
                      </a:r>
                      <a:endParaRPr lang="en-US" altLang="ko-KR" sz="190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공유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개인 맞춤 추천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팀 관리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상호 연락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8113936"/>
                  </a:ext>
                </a:extLst>
              </a:tr>
              <a:tr h="6560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캠퍼스픽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&lt;B&gt;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필터 기능은 </a:t>
                      </a:r>
                      <a:r>
                        <a:rPr lang="ko-KR" altLang="en-US" sz="10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없으나</a:t>
                      </a:r>
                      <a:r>
                        <a:rPr lang="en-US" altLang="ko-KR" sz="10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altLang="ko-KR" sz="10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0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원하는 공모전을 선택하면</a:t>
                      </a:r>
                      <a:r>
                        <a:rPr lang="en-US" altLang="ko-KR" sz="10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0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현재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모집중인 팀의 리스트를 볼 수 있다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팀장이 알아서 신청자에게 포트폴리오를 받고 비교해야한다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&lt;B&gt;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원하는 분야의 공모전을 선택해서 볼 수 있지만</a:t>
                      </a:r>
                      <a:r>
                        <a:rPr lang="ko-KR" altLang="en-US" sz="10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사진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영상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처럼 범위가 너무 넓다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팀원 모집 게시판은 있으나 정작 팀원 관리에 관련된 기능이 없다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댓글 </a:t>
                      </a:r>
                      <a:r>
                        <a:rPr lang="ko-KR" altLang="en-US" sz="1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알람이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있으나 쪽지나 비밀 댓글 기능이 없어서 결국 팀장의 개인 연락처를 공개해야한다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9561898"/>
                  </a:ext>
                </a:extLst>
              </a:tr>
              <a:tr h="6560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링커리어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필터 기능이 없다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팀장이 알아서 신청자에게 포트폴리오를 받고 비교해야한다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&lt;B&gt;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원하는 분야의 공모전을 선택해서 볼 수 있지만</a:t>
                      </a:r>
                      <a:r>
                        <a:rPr lang="en-US" altLang="ko-KR" sz="10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사진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영상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처럼 범위가 너무 넓다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팀원 모집 게시판은 있으나 정작 팀원 관리에 관련된 기능이 없다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댓글 </a:t>
                      </a:r>
                      <a:r>
                        <a:rPr lang="ko-KR" altLang="en-US" sz="1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알람이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있으나 쪽지나 비밀 댓글 기능이 없어서 결국 팀장의 개인 연락처를 공개해야한다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836626"/>
                  </a:ext>
                </a:extLst>
              </a:tr>
              <a:tr h="6560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씽굿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&lt;B&gt;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필터 기능은 없으나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원하는 공모전을 선택하면 현재 모집중인 팀의 리스트를 볼 수 있다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팀장이 알아서 신청자에게 포트폴리오를 받고 비교해야한다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&lt;A&gt;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로그인시 원하는 분야의 신규 공모전을 </a:t>
                      </a:r>
                      <a:r>
                        <a:rPr lang="ko-KR" altLang="en-US" sz="1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메인화면에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띄워준다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팀원 모집 게시판은 있으나 정작 팀원 관리에 관련된 기능이 없다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댓글 </a:t>
                      </a:r>
                      <a:r>
                        <a:rPr lang="ko-KR" altLang="en-US" sz="1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알람이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없어서 매번 확인하거나 </a:t>
                      </a:r>
                      <a:r>
                        <a:rPr lang="ko-KR" altLang="en-US" sz="1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게시글에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팀장의 개인 연락처를 공개해야한다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834038"/>
                  </a:ext>
                </a:extLst>
              </a:tr>
              <a:tr h="6560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콘테스트</a:t>
                      </a:r>
                      <a:endParaRPr lang="en-US" altLang="ko-KR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인덱스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필터 기능이 없다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팀장이 알아서 신청자에게 포트폴리오를 받고 비교해야한다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맞춤 추천은 물론 공모전 목록의 정렬 기능도 없다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팀원 관리에 관련된 기능이 없다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&lt;C&gt; </a:t>
                      </a:r>
                      <a:r>
                        <a:rPr lang="ko-KR" altLang="en-US" sz="10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댓글 알람이 없어서 매번 확인하거나 게시글에 팀장의 개인 연락처를 공개해야한다</a:t>
                      </a:r>
                      <a:r>
                        <a:rPr lang="en-US" altLang="ko-KR" sz="10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017115"/>
                  </a:ext>
                </a:extLst>
              </a:tr>
            </a:tbl>
          </a:graphicData>
        </a:graphic>
      </p:graphicFrame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43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7" name="직사각형 6"/>
          <p:cNvSpPr/>
          <p:nvPr/>
        </p:nvSpPr>
        <p:spPr>
          <a:xfrm>
            <a:off x="2138362" y="1146136"/>
            <a:ext cx="7915275" cy="8001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유사 컨텐츠의 문제점 대처 평가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138361" y="2213360"/>
            <a:ext cx="7915275" cy="40843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 공모전 팀원 모집 기능이 있는 앱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사이트 </a:t>
            </a:r>
            <a:r>
              <a:rPr lang="en-US" altLang="ko-KR" sz="1600" dirty="0">
                <a:solidFill>
                  <a:schemeClr val="tx1"/>
                </a:solidFill>
              </a:rPr>
              <a:t>4</a:t>
            </a:r>
            <a:r>
              <a:rPr lang="ko-KR" altLang="en-US" sz="1600" dirty="0">
                <a:solidFill>
                  <a:schemeClr val="tx1"/>
                </a:solidFill>
              </a:rPr>
              <a:t>곳을 조사해 봤을 때</a:t>
            </a:r>
            <a:r>
              <a:rPr lang="en-US" altLang="ko-KR" sz="1600" dirty="0">
                <a:solidFill>
                  <a:schemeClr val="tx1"/>
                </a:solidFill>
              </a:rPr>
              <a:t>,</a:t>
            </a:r>
          </a:p>
          <a:p>
            <a:pPr algn="ctr"/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rgbClr val="FF0000"/>
                </a:solidFill>
              </a:rPr>
              <a:t>게시글 필터 기능</a:t>
            </a:r>
            <a:r>
              <a:rPr lang="ko-KR" altLang="en-US" sz="1600" dirty="0">
                <a:solidFill>
                  <a:schemeClr val="tx1"/>
                </a:solidFill>
              </a:rPr>
              <a:t>이나 </a:t>
            </a:r>
            <a:r>
              <a:rPr lang="ko-KR" altLang="en-US" dirty="0">
                <a:solidFill>
                  <a:srgbClr val="FF0000"/>
                </a:solidFill>
              </a:rPr>
              <a:t>개인 맞춤 추천 기능</a:t>
            </a:r>
            <a:r>
              <a:rPr lang="ko-KR" altLang="en-US" sz="1600" dirty="0">
                <a:solidFill>
                  <a:schemeClr val="tx1"/>
                </a:solidFill>
              </a:rPr>
              <a:t>에 대한 문제점은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 err="1">
                <a:solidFill>
                  <a:schemeClr val="tx1"/>
                </a:solidFill>
              </a:rPr>
              <a:t>캠퍼스픽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</a:rPr>
              <a:t>씽굿에서</a:t>
            </a:r>
            <a:r>
              <a:rPr lang="ko-KR" altLang="en-US" sz="1600" dirty="0">
                <a:solidFill>
                  <a:schemeClr val="tx1"/>
                </a:solidFill>
              </a:rPr>
              <a:t> 어느정도 보안했지만</a:t>
            </a:r>
            <a:r>
              <a:rPr lang="en-US" altLang="ko-KR" sz="1600" dirty="0">
                <a:solidFill>
                  <a:schemeClr val="tx1"/>
                </a:solidFill>
              </a:rPr>
              <a:t>,</a:t>
            </a:r>
          </a:p>
          <a:p>
            <a:pPr algn="ctr"/>
            <a:endParaRPr lang="en-US" altLang="ko-KR" dirty="0">
              <a:solidFill>
                <a:srgbClr val="FF0000"/>
              </a:solidFill>
            </a:endParaRPr>
          </a:p>
          <a:p>
            <a:pPr algn="ctr"/>
            <a:r>
              <a:rPr lang="ko-KR" altLang="en-US" dirty="0">
                <a:solidFill>
                  <a:srgbClr val="FF0000"/>
                </a:solidFill>
              </a:rPr>
              <a:t>포트폴리오 공유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팀 관리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연락 수단</a:t>
            </a:r>
            <a:r>
              <a:rPr lang="ko-KR" altLang="en-US" sz="1600" dirty="0">
                <a:solidFill>
                  <a:schemeClr val="tx1"/>
                </a:solidFill>
              </a:rPr>
              <a:t>에 대한 문제점은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모든 유사 콘텐츠 업체에서 제대로 대처하지 못하는 모습을 보인다</a:t>
            </a:r>
            <a:r>
              <a:rPr lang="en-US" altLang="ko-KR" sz="1600" dirty="0">
                <a:solidFill>
                  <a:schemeClr val="tx1"/>
                </a:solidFill>
              </a:rPr>
              <a:t>.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094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P spid="15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DE5EFCD-F34C-6B43-5CFB-D2651965F124}"/>
              </a:ext>
            </a:extLst>
          </p:cNvPr>
          <p:cNvSpPr/>
          <p:nvPr/>
        </p:nvSpPr>
        <p:spPr>
          <a:xfrm>
            <a:off x="878831" y="1574221"/>
            <a:ext cx="5082641" cy="448952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5" name="차트 4">
                <a:extLst>
                  <a:ext uri="{FF2B5EF4-FFF2-40B4-BE49-F238E27FC236}">
                    <a16:creationId xmlns:a16="http://schemas.microsoft.com/office/drawing/2014/main" id="{35DECEA0-8B2B-6099-4F1D-0050B56C863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939667952"/>
                  </p:ext>
                </p:extLst>
              </p:nvPr>
            </p:nvGraphicFramePr>
            <p:xfrm>
              <a:off x="1098647" y="2556969"/>
              <a:ext cx="4559766" cy="324986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5" name="차트 4">
                <a:extLst>
                  <a:ext uri="{FF2B5EF4-FFF2-40B4-BE49-F238E27FC236}">
                    <a16:creationId xmlns:a16="http://schemas.microsoft.com/office/drawing/2014/main" id="{35DECEA0-8B2B-6099-4F1D-0050B56C86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8647" y="2556969"/>
                <a:ext cx="4559766" cy="3249861"/>
              </a:xfrm>
              <a:prstGeom prst="rect">
                <a:avLst/>
              </a:prstGeom>
            </p:spPr>
          </p:pic>
        </mc:Fallback>
      </mc:AlternateContent>
      <p:sp>
        <p:nvSpPr>
          <p:cNvPr id="6" name="직사각형 5">
            <a:extLst>
              <a:ext uri="{FF2B5EF4-FFF2-40B4-BE49-F238E27FC236}">
                <a16:creationId xmlns:a16="http://schemas.microsoft.com/office/drawing/2014/main" id="{EBD985B4-BFA9-4F0F-C6C3-5450014788D9}"/>
              </a:ext>
            </a:extLst>
          </p:cNvPr>
          <p:cNvSpPr/>
          <p:nvPr/>
        </p:nvSpPr>
        <p:spPr>
          <a:xfrm>
            <a:off x="6354853" y="1574221"/>
            <a:ext cx="5066381" cy="448952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94B8D9D5-F507-C8D2-E739-2F4EFBE7B5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2356536"/>
              </p:ext>
            </p:extLst>
          </p:nvPr>
        </p:nvGraphicFramePr>
        <p:xfrm>
          <a:off x="6582282" y="1842162"/>
          <a:ext cx="4621119" cy="3958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26D25EFE-35B2-FEF5-40B5-B50BDBD554B3}"/>
              </a:ext>
            </a:extLst>
          </p:cNvPr>
          <p:cNvSpPr/>
          <p:nvPr/>
        </p:nvSpPr>
        <p:spPr>
          <a:xfrm>
            <a:off x="1092526" y="1768452"/>
            <a:ext cx="4675951" cy="6257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28FC07-7874-0FAB-7FFC-66E148ACBFDB}"/>
              </a:ext>
            </a:extLst>
          </p:cNvPr>
          <p:cNvSpPr txBox="1"/>
          <p:nvPr/>
        </p:nvSpPr>
        <p:spPr>
          <a:xfrm>
            <a:off x="1893990" y="1842162"/>
            <a:ext cx="2969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XXXX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년도 </a:t>
            </a:r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분기실적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44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2661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D9B7F4-18F4-5ED9-B962-637FF1B6D5B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3E1D38-EAC5-CCF7-11A5-9A64E35E9E9E}"/>
              </a:ext>
            </a:extLst>
          </p:cNvPr>
          <p:cNvSpPr txBox="1"/>
          <p:nvPr/>
        </p:nvSpPr>
        <p:spPr>
          <a:xfrm>
            <a:off x="1026696" y="2393966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#</a:t>
            </a:r>
            <a:r>
              <a:rPr lang="ko-KR" altLang="en-US" sz="4000" b="1" dirty="0">
                <a:solidFill>
                  <a:schemeClr val="bg1"/>
                </a:solidFill>
              </a:rPr>
              <a:t>선택과 집중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D0DCFD-9541-03BC-27EE-2501BD6E6432}"/>
              </a:ext>
            </a:extLst>
          </p:cNvPr>
          <p:cNvSpPr txBox="1"/>
          <p:nvPr/>
        </p:nvSpPr>
        <p:spPr>
          <a:xfrm>
            <a:off x="1026696" y="3101852"/>
            <a:ext cx="849463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b="1" dirty="0">
                <a:solidFill>
                  <a:schemeClr val="bg1"/>
                </a:solidFill>
              </a:rPr>
              <a:t>개발 분야 공모전에</a:t>
            </a:r>
            <a:endParaRPr lang="en-US" altLang="ko-KR" sz="7200" b="1" dirty="0">
              <a:solidFill>
                <a:schemeClr val="bg1"/>
              </a:solidFill>
            </a:endParaRPr>
          </a:p>
          <a:p>
            <a:r>
              <a:rPr lang="ko-KR" altLang="en-US" sz="7200" b="1" dirty="0">
                <a:solidFill>
                  <a:schemeClr val="bg1"/>
                </a:solidFill>
              </a:rPr>
              <a:t>집중하면 어떨까</a:t>
            </a:r>
            <a:r>
              <a:rPr lang="en-US" altLang="ko-KR" sz="7200" b="1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8293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A5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en-US" altLang="ko-KR" smtClean="0"/>
              <a:pPr/>
              <a:t>46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A9432B-0F8B-7A2C-1FE6-FA31A9506960}"/>
              </a:ext>
            </a:extLst>
          </p:cNvPr>
          <p:cNvSpPr txBox="1"/>
          <p:nvPr/>
        </p:nvSpPr>
        <p:spPr>
          <a:xfrm>
            <a:off x="1879039" y="2690355"/>
            <a:ext cx="9110186" cy="10869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</a:rPr>
              <a:t>팀 </a:t>
            </a:r>
            <a:r>
              <a:rPr lang="ko-KR" altLang="en-US" sz="4800" b="1" dirty="0" err="1">
                <a:solidFill>
                  <a:schemeClr val="bg1"/>
                </a:solidFill>
              </a:rPr>
              <a:t>모집기능</a:t>
            </a:r>
            <a:r>
              <a:rPr lang="ko-KR" altLang="en-US" sz="4800" b="1" dirty="0">
                <a:solidFill>
                  <a:schemeClr val="bg1"/>
                </a:solidFill>
              </a:rPr>
              <a:t> 참여율이 저조하다</a:t>
            </a:r>
          </a:p>
        </p:txBody>
      </p:sp>
    </p:spTree>
    <p:extLst>
      <p:ext uri="{BB962C8B-B14F-4D97-AF65-F5344CB8AC3E}">
        <p14:creationId xmlns:p14="http://schemas.microsoft.com/office/powerpoint/2010/main" val="382382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차트 21"/>
          <p:cNvGraphicFramePr/>
          <p:nvPr>
            <p:extLst>
              <p:ext uri="{D42A27DB-BD31-4B8C-83A1-F6EECF244321}">
                <p14:modId xmlns:p14="http://schemas.microsoft.com/office/powerpoint/2010/main" val="3281900620"/>
              </p:ext>
            </p:extLst>
          </p:nvPr>
        </p:nvGraphicFramePr>
        <p:xfrm>
          <a:off x="472465" y="2937696"/>
          <a:ext cx="5191237" cy="3181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A788B35-A5A7-0C57-516C-E6F86E2C2651}"/>
              </a:ext>
            </a:extLst>
          </p:cNvPr>
          <p:cNvSpPr txBox="1"/>
          <p:nvPr/>
        </p:nvSpPr>
        <p:spPr>
          <a:xfrm>
            <a:off x="5985163" y="2388120"/>
            <a:ext cx="5800437" cy="1569660"/>
          </a:xfrm>
          <a:prstGeom prst="rect">
            <a:avLst/>
          </a:prstGeom>
          <a:ln w="38100"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tx1"/>
                </a:solidFill>
                <a:latin typeface="+mj-lt"/>
              </a:rPr>
              <a:t>IT</a:t>
            </a:r>
            <a:r>
              <a:rPr lang="ko-KR" altLang="en-US" sz="4800" b="1" dirty="0">
                <a:solidFill>
                  <a:schemeClr val="tx1"/>
                </a:solidFill>
                <a:latin typeface="+mj-lt"/>
              </a:rPr>
              <a:t> 공모전 또한</a:t>
            </a:r>
            <a:endParaRPr lang="en-US" altLang="ko-KR" sz="48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4800" b="1" dirty="0">
                <a:solidFill>
                  <a:schemeClr val="tx1"/>
                </a:solidFill>
                <a:latin typeface="+mj-lt"/>
              </a:rPr>
              <a:t>늘어나고 있다</a:t>
            </a:r>
            <a:endParaRPr lang="en-US" altLang="ko-KR" sz="4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47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F1CAAA-3FA7-08A1-4946-5B8AA2F80928}"/>
              </a:ext>
            </a:extLst>
          </p:cNvPr>
          <p:cNvSpPr txBox="1"/>
          <p:nvPr/>
        </p:nvSpPr>
        <p:spPr>
          <a:xfrm flipH="1">
            <a:off x="3152709" y="2299830"/>
            <a:ext cx="400175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2021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년 운영 공모전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(n=3318) 7.414%</a:t>
            </a:r>
          </a:p>
          <a:p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2022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년 운영 공모전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(n=3460) 8.294%</a:t>
            </a:r>
          </a:p>
          <a:p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2023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년 운영 공모전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(n=3477) 8.311%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24828" y="1591812"/>
            <a:ext cx="4761571" cy="6299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IT/</a:t>
            </a:r>
            <a:r>
              <a:rPr lang="ko-KR" altLang="en-US" dirty="0">
                <a:solidFill>
                  <a:srgbClr val="FF0000"/>
                </a:solidFill>
              </a:rPr>
              <a:t>빅데이터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공모전 현황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F1CAAA-3FA7-08A1-4946-5B8AA2F80928}"/>
              </a:ext>
            </a:extLst>
          </p:cNvPr>
          <p:cNvSpPr txBox="1"/>
          <p:nvPr/>
        </p:nvSpPr>
        <p:spPr>
          <a:xfrm flipH="1">
            <a:off x="575538" y="2299830"/>
            <a:ext cx="400175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</a:p>
          <a:p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2024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Outcampus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Trend Report</a:t>
            </a:r>
          </a:p>
          <a:p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대학내일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대연구소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89544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A788B35-A5A7-0C57-516C-E6F86E2C2651}"/>
              </a:ext>
            </a:extLst>
          </p:cNvPr>
          <p:cNvSpPr txBox="1"/>
          <p:nvPr/>
        </p:nvSpPr>
        <p:spPr>
          <a:xfrm>
            <a:off x="4172343" y="895698"/>
            <a:ext cx="7803634" cy="1323439"/>
          </a:xfrm>
          <a:prstGeom prst="rect">
            <a:avLst/>
          </a:prstGeom>
          <a:ln w="38100"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tx1"/>
                </a:solidFill>
                <a:latin typeface="+mj-lt"/>
              </a:rPr>
              <a:t>대학생이 공모전에 </a:t>
            </a:r>
            <a:endParaRPr lang="en-US" altLang="ko-KR" sz="40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4000" b="1" dirty="0">
                <a:solidFill>
                  <a:schemeClr val="tx1"/>
                </a:solidFill>
                <a:latin typeface="+mj-lt"/>
              </a:rPr>
              <a:t>더 많이 참가하고 있다</a:t>
            </a:r>
            <a:endParaRPr lang="en-US" altLang="ko-KR" sz="40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48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aphicFrame>
        <p:nvGraphicFramePr>
          <p:cNvPr id="12" name="차트 11"/>
          <p:cNvGraphicFramePr/>
          <p:nvPr>
            <p:extLst>
              <p:ext uri="{D42A27DB-BD31-4B8C-83A1-F6EECF244321}">
                <p14:modId xmlns:p14="http://schemas.microsoft.com/office/powerpoint/2010/main" val="891945663"/>
              </p:ext>
            </p:extLst>
          </p:nvPr>
        </p:nvGraphicFramePr>
        <p:xfrm>
          <a:off x="330895" y="2470403"/>
          <a:ext cx="4321004" cy="4231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원형 화살표 14"/>
          <p:cNvSpPr/>
          <p:nvPr/>
        </p:nvSpPr>
        <p:spPr>
          <a:xfrm rot="10800000" flipH="1">
            <a:off x="619867" y="2003694"/>
            <a:ext cx="3956360" cy="3103798"/>
          </a:xfrm>
          <a:prstGeom prst="circularArrow">
            <a:avLst>
              <a:gd name="adj1" fmla="val 12500"/>
              <a:gd name="adj2" fmla="val 1113000"/>
              <a:gd name="adj3" fmla="val 20457681"/>
              <a:gd name="adj4" fmla="val 13831546"/>
              <a:gd name="adj5" fmla="val 12500"/>
            </a:avLst>
          </a:prstGeom>
          <a:solidFill>
            <a:srgbClr val="FF000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1CAAA-3FA7-08A1-4946-5B8AA2F80928}"/>
              </a:ext>
            </a:extLst>
          </p:cNvPr>
          <p:cNvSpPr txBox="1"/>
          <p:nvPr/>
        </p:nvSpPr>
        <p:spPr>
          <a:xfrm flipH="1">
            <a:off x="317023" y="2003694"/>
            <a:ext cx="40017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2024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Outcampus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Trend Report</a:t>
            </a:r>
          </a:p>
          <a:p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대학내일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대연구소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879070" y="3405377"/>
            <a:ext cx="7096907" cy="23614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2021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년부터 지난 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년간 공모전 참여율이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지속상승하는 추세이며</a:t>
            </a:r>
            <a:endParaRPr lang="en-US" altLang="ko-KR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2022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년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(34.9%)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대비 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2023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년 공모전 참여율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(39.9%)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이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5%p 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상승함</a:t>
            </a:r>
            <a:endParaRPr lang="en-US" altLang="ko-KR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ctr"/>
            <a:endParaRPr lang="en-US" altLang="ko-KR" sz="16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-</a:t>
            </a:r>
            <a:r>
              <a:rPr lang="ko-KR" altLang="en-US" sz="1600" dirty="0" err="1">
                <a:solidFill>
                  <a:schemeClr val="bg1">
                    <a:lumMod val="50000"/>
                  </a:schemeClr>
                </a:solidFill>
              </a:rPr>
              <a:t>대학내일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20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</a:rPr>
              <a:t>대연구소 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</a:rPr>
              <a:t>대학생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600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</a:rPr>
              <a:t>명 대상 설문조사 결과</a:t>
            </a:r>
          </a:p>
        </p:txBody>
      </p:sp>
    </p:spTree>
    <p:extLst>
      <p:ext uri="{BB962C8B-B14F-4D97-AF65-F5344CB8AC3E}">
        <p14:creationId xmlns:p14="http://schemas.microsoft.com/office/powerpoint/2010/main" val="3661308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146" y="2882900"/>
            <a:ext cx="5564070" cy="3477433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ED5EA7F-E184-866E-CE53-1CC2E787E0B7}"/>
              </a:ext>
            </a:extLst>
          </p:cNvPr>
          <p:cNvSpPr/>
          <p:nvPr/>
        </p:nvSpPr>
        <p:spPr>
          <a:xfrm>
            <a:off x="8142216" y="2882900"/>
            <a:ext cx="1849601" cy="3477433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1400" b="1" dirty="0">
                <a:solidFill>
                  <a:schemeClr val="tx1"/>
                </a:solidFill>
              </a:rPr>
              <a:t>◀실제 운영중인 공모전 관련 사이트 화면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pPr fontAlgn="base"/>
            <a:endParaRPr lang="ko-KR" altLang="en-US" sz="1400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400" b="1" dirty="0">
                <a:solidFill>
                  <a:schemeClr val="tx1"/>
                </a:solidFill>
              </a:rPr>
              <a:t>필터 기능이 없어서 원하는 모집 글을 골라볼 수 없다</a:t>
            </a:r>
            <a:r>
              <a:rPr lang="en-US" altLang="ko-KR" sz="1400" b="1" dirty="0">
                <a:solidFill>
                  <a:schemeClr val="tx1"/>
                </a:solidFill>
              </a:rPr>
              <a:t>.</a:t>
            </a:r>
          </a:p>
          <a:p>
            <a:pPr fontAlgn="base"/>
            <a:endParaRPr lang="ko-KR" altLang="en-US" sz="1400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200" b="1" dirty="0">
                <a:solidFill>
                  <a:schemeClr val="tx1"/>
                </a:solidFill>
              </a:rPr>
              <a:t>예를 들어 </a:t>
            </a:r>
            <a:r>
              <a:rPr lang="en-US" altLang="ko-KR" sz="1200" b="1" dirty="0">
                <a:solidFill>
                  <a:schemeClr val="tx1"/>
                </a:solidFill>
              </a:rPr>
              <a:t>&lt;</a:t>
            </a:r>
            <a:r>
              <a:rPr lang="ko-KR" altLang="en-US" sz="1200" b="1" dirty="0" err="1">
                <a:solidFill>
                  <a:schemeClr val="tx1"/>
                </a:solidFill>
              </a:rPr>
              <a:t>청춘터</a:t>
            </a:r>
            <a:r>
              <a:rPr lang="en-US" altLang="ko-KR" sz="1200" b="1" dirty="0">
                <a:solidFill>
                  <a:schemeClr val="tx1"/>
                </a:solidFill>
              </a:rPr>
              <a:t>&gt;</a:t>
            </a:r>
            <a:r>
              <a:rPr lang="ko-KR" altLang="en-US" sz="1200" b="1" dirty="0">
                <a:solidFill>
                  <a:schemeClr val="tx1"/>
                </a:solidFill>
              </a:rPr>
              <a:t>가 어떤 공모전인지</a:t>
            </a:r>
            <a:r>
              <a:rPr lang="en-US" altLang="ko-KR" sz="1200" b="1" dirty="0">
                <a:solidFill>
                  <a:schemeClr val="tx1"/>
                </a:solidFill>
              </a:rPr>
              <a:t>,</a:t>
            </a:r>
          </a:p>
          <a:p>
            <a:pPr fontAlgn="base"/>
            <a:r>
              <a:rPr lang="ko-KR" altLang="en-US" sz="1200" b="1" dirty="0">
                <a:solidFill>
                  <a:schemeClr val="tx1"/>
                </a:solidFill>
              </a:rPr>
              <a:t>이 글을 올린 사람이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r>
              <a:rPr lang="ko-KR" altLang="en-US" sz="1200" b="1" dirty="0">
                <a:solidFill>
                  <a:schemeClr val="tx1"/>
                </a:solidFill>
              </a:rPr>
              <a:t>어떤 팀원을 원하는지 </a:t>
            </a:r>
            <a:r>
              <a:rPr lang="ko-KR" altLang="en-US" sz="1200" b="1" dirty="0" err="1">
                <a:solidFill>
                  <a:schemeClr val="tx1"/>
                </a:solidFill>
              </a:rPr>
              <a:t>게시글에</a:t>
            </a:r>
            <a:r>
              <a:rPr lang="ko-KR" altLang="en-US" sz="1200" b="1" dirty="0">
                <a:solidFill>
                  <a:schemeClr val="tx1"/>
                </a:solidFill>
              </a:rPr>
              <a:t> 들어가서 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200" b="1" dirty="0">
                <a:solidFill>
                  <a:schemeClr val="tx1"/>
                </a:solidFill>
              </a:rPr>
              <a:t>내용을 확인 해야 한다</a:t>
            </a:r>
            <a:r>
              <a:rPr lang="en-US" altLang="ko-KR" sz="1200" b="1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문제점 도출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49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788B35-A5A7-0C57-516C-E6F86E2C2651}"/>
              </a:ext>
            </a:extLst>
          </p:cNvPr>
          <p:cNvSpPr txBox="1"/>
          <p:nvPr/>
        </p:nvSpPr>
        <p:spPr>
          <a:xfrm>
            <a:off x="1470176" y="889152"/>
            <a:ext cx="9698456" cy="1754326"/>
          </a:xfrm>
          <a:prstGeom prst="rect">
            <a:avLst/>
          </a:prstGeom>
          <a:ln w="38100"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+mj-lt"/>
              </a:rPr>
              <a:t>공모전 관련 앱</a:t>
            </a:r>
            <a:r>
              <a:rPr lang="en-US" altLang="ko-KR" sz="2000" b="1" dirty="0">
                <a:solidFill>
                  <a:schemeClr val="tx1"/>
                </a:solidFill>
                <a:latin typeface="+mj-lt"/>
              </a:rPr>
              <a:t>, </a:t>
            </a:r>
            <a:r>
              <a:rPr lang="ko-KR" altLang="en-US" sz="2000" b="1" dirty="0">
                <a:solidFill>
                  <a:schemeClr val="tx1"/>
                </a:solidFill>
                <a:latin typeface="+mj-lt"/>
              </a:rPr>
              <a:t>사이트들은</a:t>
            </a:r>
            <a:endParaRPr lang="en-US" altLang="ko-KR" sz="2000" b="1" dirty="0">
              <a:solidFill>
                <a:schemeClr val="tx1"/>
              </a:solidFill>
              <a:latin typeface="+mj-lt"/>
            </a:endParaRPr>
          </a:p>
          <a:p>
            <a:pPr algn="ctr"/>
            <a:endParaRPr lang="en-US" altLang="ko-KR" sz="20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+mj-lt"/>
              </a:rPr>
              <a:t>사용자가 </a:t>
            </a:r>
            <a:r>
              <a:rPr lang="en-US" altLang="ko-KR" sz="2400" b="1" dirty="0">
                <a:solidFill>
                  <a:srgbClr val="E41ADA"/>
                </a:solidFill>
                <a:latin typeface="+mj-lt"/>
              </a:rPr>
              <a:t>“</a:t>
            </a:r>
            <a:r>
              <a:rPr lang="ko-KR" altLang="en-US" sz="2400" b="1" dirty="0">
                <a:solidFill>
                  <a:srgbClr val="E41ADA"/>
                </a:solidFill>
                <a:latin typeface="+mj-lt"/>
              </a:rPr>
              <a:t>공모전에 나갈 팀</a:t>
            </a:r>
            <a:r>
              <a:rPr lang="en-US" altLang="ko-KR" sz="2400" b="1" dirty="0">
                <a:solidFill>
                  <a:srgbClr val="E41ADA"/>
                </a:solidFill>
                <a:latin typeface="+mj-lt"/>
              </a:rPr>
              <a:t>”</a:t>
            </a:r>
            <a:r>
              <a:rPr lang="ko-KR" altLang="en-US" sz="2400" b="1" dirty="0">
                <a:solidFill>
                  <a:srgbClr val="E41ADA"/>
                </a:solidFill>
                <a:latin typeface="+mj-lt"/>
              </a:rPr>
              <a:t>을 구하는 것</a:t>
            </a:r>
            <a:r>
              <a:rPr lang="ko-KR" altLang="en-US" sz="2000" b="1" dirty="0">
                <a:solidFill>
                  <a:schemeClr val="tx1"/>
                </a:solidFill>
                <a:latin typeface="+mj-lt"/>
              </a:rPr>
              <a:t>보다</a:t>
            </a:r>
            <a:endParaRPr lang="en-US" altLang="ko-KR" sz="2000" b="1" dirty="0">
              <a:solidFill>
                <a:schemeClr val="tx1"/>
              </a:solidFill>
              <a:latin typeface="+mj-lt"/>
            </a:endParaRPr>
          </a:p>
          <a:p>
            <a:pPr algn="ctr"/>
            <a:endParaRPr lang="en-US" altLang="ko-KR" sz="20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2400" b="1" dirty="0">
                <a:solidFill>
                  <a:srgbClr val="00B050"/>
                </a:solidFill>
                <a:latin typeface="+mj-lt"/>
              </a:rPr>
              <a:t>다양한 분야의 공모전에 대한 정보를 제공하는 것</a:t>
            </a:r>
            <a:r>
              <a:rPr lang="ko-KR" altLang="en-US" sz="2000" b="1" dirty="0">
                <a:solidFill>
                  <a:schemeClr val="tx1"/>
                </a:solidFill>
                <a:latin typeface="+mj-lt"/>
              </a:rPr>
              <a:t>에 집중하고 있다</a:t>
            </a:r>
            <a:r>
              <a:rPr lang="en-US" altLang="ko-KR" sz="2000" b="1" dirty="0">
                <a:solidFill>
                  <a:schemeClr val="tx1"/>
                </a:solidFill>
                <a:latin typeface="+mj-lt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788B35-A5A7-0C57-516C-E6F86E2C2651}"/>
              </a:ext>
            </a:extLst>
          </p:cNvPr>
          <p:cNvSpPr txBox="1"/>
          <p:nvPr/>
        </p:nvSpPr>
        <p:spPr>
          <a:xfrm>
            <a:off x="2200183" y="4158381"/>
            <a:ext cx="7791634" cy="1569660"/>
          </a:xfrm>
          <a:prstGeom prst="rect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팀원 모집</a:t>
            </a:r>
            <a:r>
              <a:rPr lang="ko-KR" altLang="en-US" sz="4800" b="1" dirty="0">
                <a:solidFill>
                  <a:schemeClr val="tx1"/>
                </a:solidFill>
                <a:latin typeface="+mj-lt"/>
              </a:rPr>
              <a:t>에</a:t>
            </a:r>
            <a:endParaRPr lang="en-US" altLang="ko-KR" sz="48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4800" b="1" dirty="0">
                <a:solidFill>
                  <a:schemeClr val="tx1"/>
                </a:solidFill>
                <a:latin typeface="+mj-lt"/>
              </a:rPr>
              <a:t>집중하는 앱이 필요하다</a:t>
            </a:r>
            <a:r>
              <a:rPr lang="en-US" altLang="ko-KR" sz="4800" b="1" dirty="0">
                <a:solidFill>
                  <a:schemeClr val="tx1"/>
                </a:solidFill>
                <a:latin typeface="+mj-l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8565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85185E-6 L 0 -0.44004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201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9" grpId="0" animBg="1"/>
      <p:bldP spid="9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3761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5" name="갈매기형 수장 5">
            <a:extLst>
              <a:ext uri="{FF2B5EF4-FFF2-40B4-BE49-F238E27FC236}">
                <a16:creationId xmlns:a16="http://schemas.microsoft.com/office/drawing/2014/main" id="{2B8EE922-D591-DC54-BCD1-995AA13BF25E}"/>
              </a:ext>
            </a:extLst>
          </p:cNvPr>
          <p:cNvSpPr/>
          <p:nvPr/>
        </p:nvSpPr>
        <p:spPr>
          <a:xfrm>
            <a:off x="7743824" y="3017585"/>
            <a:ext cx="3933825" cy="1399868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갈매기형 수장 4">
            <a:extLst>
              <a:ext uri="{FF2B5EF4-FFF2-40B4-BE49-F238E27FC236}">
                <a16:creationId xmlns:a16="http://schemas.microsoft.com/office/drawing/2014/main" id="{7B95FFFF-46A0-C9A9-73FB-50D06926F508}"/>
              </a:ext>
            </a:extLst>
          </p:cNvPr>
          <p:cNvSpPr/>
          <p:nvPr/>
        </p:nvSpPr>
        <p:spPr>
          <a:xfrm>
            <a:off x="4105275" y="3017585"/>
            <a:ext cx="3933825" cy="1399868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오각형 3">
            <a:extLst>
              <a:ext uri="{FF2B5EF4-FFF2-40B4-BE49-F238E27FC236}">
                <a16:creationId xmlns:a16="http://schemas.microsoft.com/office/drawing/2014/main" id="{BD2B2C45-37B8-6C51-D76F-DE27F23C2513}"/>
              </a:ext>
            </a:extLst>
          </p:cNvPr>
          <p:cNvSpPr/>
          <p:nvPr/>
        </p:nvSpPr>
        <p:spPr>
          <a:xfrm>
            <a:off x="514350" y="3017585"/>
            <a:ext cx="3933825" cy="1399868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왼쪽 중괄호 10">
            <a:extLst>
              <a:ext uri="{FF2B5EF4-FFF2-40B4-BE49-F238E27FC236}">
                <a16:creationId xmlns:a16="http://schemas.microsoft.com/office/drawing/2014/main" id="{BE5F6506-98B7-72E7-C066-0FA1D13F7AA9}"/>
              </a:ext>
            </a:extLst>
          </p:cNvPr>
          <p:cNvSpPr/>
          <p:nvPr/>
        </p:nvSpPr>
        <p:spPr>
          <a:xfrm rot="16200000">
            <a:off x="5520931" y="3261353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중괄호 11">
            <a:extLst>
              <a:ext uri="{FF2B5EF4-FFF2-40B4-BE49-F238E27FC236}">
                <a16:creationId xmlns:a16="http://schemas.microsoft.com/office/drawing/2014/main" id="{68198070-A91D-80E7-43F3-89844B1D9674}"/>
              </a:ext>
            </a:extLst>
          </p:cNvPr>
          <p:cNvSpPr/>
          <p:nvPr/>
        </p:nvSpPr>
        <p:spPr>
          <a:xfrm rot="5400000" flipV="1">
            <a:off x="1930006" y="1107080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왼쪽 중괄호 14">
            <a:extLst>
              <a:ext uri="{FF2B5EF4-FFF2-40B4-BE49-F238E27FC236}">
                <a16:creationId xmlns:a16="http://schemas.microsoft.com/office/drawing/2014/main" id="{0454F0C3-E413-B9D5-39FF-0B25059FAA79}"/>
              </a:ext>
            </a:extLst>
          </p:cNvPr>
          <p:cNvSpPr/>
          <p:nvPr/>
        </p:nvSpPr>
        <p:spPr>
          <a:xfrm rot="5400000" flipV="1">
            <a:off x="9159480" y="1103073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36A609-4D9C-FDCA-A3DC-DA4A53A73CB8}"/>
              </a:ext>
            </a:extLst>
          </p:cNvPr>
          <p:cNvSpPr txBox="1"/>
          <p:nvPr/>
        </p:nvSpPr>
        <p:spPr>
          <a:xfrm>
            <a:off x="1126373" y="2078515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7B48CB-363E-7A41-EA92-54227E7509EC}"/>
              </a:ext>
            </a:extLst>
          </p:cNvPr>
          <p:cNvSpPr txBox="1"/>
          <p:nvPr/>
        </p:nvSpPr>
        <p:spPr>
          <a:xfrm>
            <a:off x="8355847" y="2078515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395343-844B-94DF-32B1-2DE77E5AFEE8}"/>
              </a:ext>
            </a:extLst>
          </p:cNvPr>
          <p:cNvSpPr txBox="1"/>
          <p:nvPr/>
        </p:nvSpPr>
        <p:spPr>
          <a:xfrm>
            <a:off x="4717298" y="5073364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DEDA79-67C1-6031-BC87-13A6297980F7}"/>
              </a:ext>
            </a:extLst>
          </p:cNvPr>
          <p:cNvSpPr txBox="1"/>
          <p:nvPr/>
        </p:nvSpPr>
        <p:spPr>
          <a:xfrm>
            <a:off x="1074386" y="3465003"/>
            <a:ext cx="2550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B83D52-9678-771C-6CF5-7E813A5A0B1C}"/>
              </a:ext>
            </a:extLst>
          </p:cNvPr>
          <p:cNvSpPr txBox="1"/>
          <p:nvPr/>
        </p:nvSpPr>
        <p:spPr>
          <a:xfrm>
            <a:off x="4993648" y="3465002"/>
            <a:ext cx="2550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AE4224-827F-8839-25A5-A95E7FD7BC0D}"/>
              </a:ext>
            </a:extLst>
          </p:cNvPr>
          <p:cNvSpPr txBox="1"/>
          <p:nvPr/>
        </p:nvSpPr>
        <p:spPr>
          <a:xfrm>
            <a:off x="8664140" y="3465001"/>
            <a:ext cx="2550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A8C1EFF-5D05-BE1F-967A-440F370848D1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50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162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5F4F05-7D0C-52AF-A73C-43633A7411E9}"/>
              </a:ext>
            </a:extLst>
          </p:cNvPr>
          <p:cNvSpPr txBox="1"/>
          <p:nvPr/>
        </p:nvSpPr>
        <p:spPr>
          <a:xfrm>
            <a:off x="682402" y="4611617"/>
            <a:ext cx="2579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661C9B-A4D7-3792-E23E-8C13947929F3}"/>
              </a:ext>
            </a:extLst>
          </p:cNvPr>
          <p:cNvSpPr txBox="1"/>
          <p:nvPr/>
        </p:nvSpPr>
        <p:spPr>
          <a:xfrm>
            <a:off x="8930173" y="4611616"/>
            <a:ext cx="2579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837239-FBB7-7802-0C74-6EAEF1431269}"/>
              </a:ext>
            </a:extLst>
          </p:cNvPr>
          <p:cNvSpPr txBox="1"/>
          <p:nvPr/>
        </p:nvSpPr>
        <p:spPr>
          <a:xfrm>
            <a:off x="7905607" y="2246384"/>
            <a:ext cx="2579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25BAE19-8A02-455F-2CA2-194AF6B901E7}"/>
              </a:ext>
            </a:extLst>
          </p:cNvPr>
          <p:cNvSpPr/>
          <p:nvPr/>
        </p:nvSpPr>
        <p:spPr>
          <a:xfrm>
            <a:off x="3476625" y="3067156"/>
            <a:ext cx="3088922" cy="3088922"/>
          </a:xfrm>
          <a:prstGeom prst="ellipse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5AF6150-B771-3EC9-7990-DA91E68C07B3}"/>
              </a:ext>
            </a:extLst>
          </p:cNvPr>
          <p:cNvSpPr/>
          <p:nvPr/>
        </p:nvSpPr>
        <p:spPr>
          <a:xfrm>
            <a:off x="5626453" y="3067156"/>
            <a:ext cx="3088922" cy="3088922"/>
          </a:xfrm>
          <a:prstGeom prst="ellipse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165D13E8-4FAF-41E9-30C1-7E8C884A3ED8}"/>
              </a:ext>
            </a:extLst>
          </p:cNvPr>
          <p:cNvSpPr/>
          <p:nvPr/>
        </p:nvSpPr>
        <p:spPr>
          <a:xfrm>
            <a:off x="4551539" y="1282100"/>
            <a:ext cx="3088922" cy="3088922"/>
          </a:xfrm>
          <a:prstGeom prst="ellips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51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03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9F0EE55-ABE9-6C87-F447-C126C01DD437}"/>
              </a:ext>
            </a:extLst>
          </p:cNvPr>
          <p:cNvSpPr/>
          <p:nvPr/>
        </p:nvSpPr>
        <p:spPr>
          <a:xfrm>
            <a:off x="624362" y="1396850"/>
            <a:ext cx="4796234" cy="48013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B502D04-DD62-BBDF-5DB2-1879CC9DC6AB}"/>
              </a:ext>
            </a:extLst>
          </p:cNvPr>
          <p:cNvSpPr/>
          <p:nvPr/>
        </p:nvSpPr>
        <p:spPr>
          <a:xfrm>
            <a:off x="622075" y="1385595"/>
            <a:ext cx="668244" cy="6682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ABD68C-9697-6593-91B6-B44B50CF3266}"/>
              </a:ext>
            </a:extLst>
          </p:cNvPr>
          <p:cNvSpPr txBox="1"/>
          <p:nvPr/>
        </p:nvSpPr>
        <p:spPr>
          <a:xfrm>
            <a:off x="724435" y="1427330"/>
            <a:ext cx="4892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9C8E5C63-B3C0-D3AF-A056-30B6A8C0D58B}"/>
              </a:ext>
            </a:extLst>
          </p:cNvPr>
          <p:cNvSpPr/>
          <p:nvPr/>
        </p:nvSpPr>
        <p:spPr>
          <a:xfrm>
            <a:off x="1710257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168F044-868D-9B89-8BBC-8CC93ED6A523}"/>
              </a:ext>
            </a:extLst>
          </p:cNvPr>
          <p:cNvSpPr/>
          <p:nvPr/>
        </p:nvSpPr>
        <p:spPr>
          <a:xfrm>
            <a:off x="1979521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2D56A42-3C8E-2F88-B13F-F8A49107C604}"/>
              </a:ext>
            </a:extLst>
          </p:cNvPr>
          <p:cNvSpPr/>
          <p:nvPr/>
        </p:nvSpPr>
        <p:spPr>
          <a:xfrm>
            <a:off x="2248786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7DA2EEF-B8A7-137F-5BBE-8715D9D1E151}"/>
              </a:ext>
            </a:extLst>
          </p:cNvPr>
          <p:cNvSpPr/>
          <p:nvPr/>
        </p:nvSpPr>
        <p:spPr>
          <a:xfrm>
            <a:off x="2518050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0BC5678-43D7-95F9-4C90-5B485F9F6CC0}"/>
              </a:ext>
            </a:extLst>
          </p:cNvPr>
          <p:cNvSpPr/>
          <p:nvPr/>
        </p:nvSpPr>
        <p:spPr>
          <a:xfrm>
            <a:off x="2787315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D99872F-941F-5C2D-8169-F0C060BF72AA}"/>
              </a:ext>
            </a:extLst>
          </p:cNvPr>
          <p:cNvSpPr/>
          <p:nvPr/>
        </p:nvSpPr>
        <p:spPr>
          <a:xfrm>
            <a:off x="3056579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23580DE-089F-F1EE-776A-0778A3A6A2B3}"/>
              </a:ext>
            </a:extLst>
          </p:cNvPr>
          <p:cNvSpPr/>
          <p:nvPr/>
        </p:nvSpPr>
        <p:spPr>
          <a:xfrm>
            <a:off x="3325843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A101C3DF-0C79-B91D-71C3-9EAEBB34D2F5}"/>
              </a:ext>
            </a:extLst>
          </p:cNvPr>
          <p:cNvSpPr/>
          <p:nvPr/>
        </p:nvSpPr>
        <p:spPr>
          <a:xfrm>
            <a:off x="3595108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8EA04159-1CA9-2C2D-8695-A7A7AD5B9F86}"/>
              </a:ext>
            </a:extLst>
          </p:cNvPr>
          <p:cNvSpPr/>
          <p:nvPr/>
        </p:nvSpPr>
        <p:spPr>
          <a:xfrm>
            <a:off x="3864372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CB12941-AE18-12D7-2345-DD2B22FF3866}"/>
              </a:ext>
            </a:extLst>
          </p:cNvPr>
          <p:cNvSpPr/>
          <p:nvPr/>
        </p:nvSpPr>
        <p:spPr>
          <a:xfrm>
            <a:off x="4133637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E0E9FD59-3855-1F79-9325-CB23413B722E}"/>
              </a:ext>
            </a:extLst>
          </p:cNvPr>
          <p:cNvSpPr/>
          <p:nvPr/>
        </p:nvSpPr>
        <p:spPr>
          <a:xfrm>
            <a:off x="1710257" y="2358666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5834FADB-BF2F-E526-3BC4-84D625EBBC59}"/>
              </a:ext>
            </a:extLst>
          </p:cNvPr>
          <p:cNvSpPr/>
          <p:nvPr/>
        </p:nvSpPr>
        <p:spPr>
          <a:xfrm>
            <a:off x="1979521" y="2358666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FA3E810-E162-A6D9-591D-9B1A36E394BE}"/>
              </a:ext>
            </a:extLst>
          </p:cNvPr>
          <p:cNvSpPr/>
          <p:nvPr/>
        </p:nvSpPr>
        <p:spPr>
          <a:xfrm>
            <a:off x="2248786" y="2358666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D35AF3F2-C270-5DAE-BD00-57B4D4B7A966}"/>
              </a:ext>
            </a:extLst>
          </p:cNvPr>
          <p:cNvSpPr/>
          <p:nvPr/>
        </p:nvSpPr>
        <p:spPr>
          <a:xfrm>
            <a:off x="2518050" y="2358666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B75462AE-A26A-3BD1-5B3B-1765C56129BE}"/>
              </a:ext>
            </a:extLst>
          </p:cNvPr>
          <p:cNvSpPr/>
          <p:nvPr/>
        </p:nvSpPr>
        <p:spPr>
          <a:xfrm>
            <a:off x="2787315" y="2358666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99D97D06-64D1-EC92-4921-7D1BAA32EB2B}"/>
              </a:ext>
            </a:extLst>
          </p:cNvPr>
          <p:cNvSpPr/>
          <p:nvPr/>
        </p:nvSpPr>
        <p:spPr>
          <a:xfrm>
            <a:off x="3056579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DFC113A-17F9-0E80-C78D-B8E2E928D1F8}"/>
              </a:ext>
            </a:extLst>
          </p:cNvPr>
          <p:cNvSpPr/>
          <p:nvPr/>
        </p:nvSpPr>
        <p:spPr>
          <a:xfrm>
            <a:off x="3325843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F649EF3-69CE-29D6-611E-0A1B44293589}"/>
              </a:ext>
            </a:extLst>
          </p:cNvPr>
          <p:cNvSpPr/>
          <p:nvPr/>
        </p:nvSpPr>
        <p:spPr>
          <a:xfrm>
            <a:off x="3595108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81AFB978-F5A2-8B09-0EA5-708FA88B8123}"/>
              </a:ext>
            </a:extLst>
          </p:cNvPr>
          <p:cNvSpPr/>
          <p:nvPr/>
        </p:nvSpPr>
        <p:spPr>
          <a:xfrm>
            <a:off x="3864372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950504B5-8A93-AB05-11C0-2F955918F526}"/>
              </a:ext>
            </a:extLst>
          </p:cNvPr>
          <p:cNvSpPr/>
          <p:nvPr/>
        </p:nvSpPr>
        <p:spPr>
          <a:xfrm>
            <a:off x="4133637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BF8356FE-BD43-BEF1-1290-066752798FC3}"/>
              </a:ext>
            </a:extLst>
          </p:cNvPr>
          <p:cNvSpPr/>
          <p:nvPr/>
        </p:nvSpPr>
        <p:spPr>
          <a:xfrm>
            <a:off x="1710257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D5861F37-3332-5FF7-8F77-AC8C69A6B1B4}"/>
              </a:ext>
            </a:extLst>
          </p:cNvPr>
          <p:cNvSpPr/>
          <p:nvPr/>
        </p:nvSpPr>
        <p:spPr>
          <a:xfrm>
            <a:off x="1979521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DD5CCA8-8AB1-C231-4992-D184B53E2750}"/>
              </a:ext>
            </a:extLst>
          </p:cNvPr>
          <p:cNvSpPr/>
          <p:nvPr/>
        </p:nvSpPr>
        <p:spPr>
          <a:xfrm>
            <a:off x="2248786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62F5296A-8E69-D743-3B78-818553F1A93B}"/>
              </a:ext>
            </a:extLst>
          </p:cNvPr>
          <p:cNvSpPr/>
          <p:nvPr/>
        </p:nvSpPr>
        <p:spPr>
          <a:xfrm>
            <a:off x="2518050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82CE130-4FD0-A709-A27D-DCFE0CF20E19}"/>
              </a:ext>
            </a:extLst>
          </p:cNvPr>
          <p:cNvSpPr/>
          <p:nvPr/>
        </p:nvSpPr>
        <p:spPr>
          <a:xfrm>
            <a:off x="2787315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069416E-0E83-EEAD-B52B-1A0FE483EEF8}"/>
              </a:ext>
            </a:extLst>
          </p:cNvPr>
          <p:cNvSpPr/>
          <p:nvPr/>
        </p:nvSpPr>
        <p:spPr>
          <a:xfrm>
            <a:off x="3056579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6F75F4E-62A4-5FA6-F331-3619FBCDBE62}"/>
              </a:ext>
            </a:extLst>
          </p:cNvPr>
          <p:cNvSpPr/>
          <p:nvPr/>
        </p:nvSpPr>
        <p:spPr>
          <a:xfrm>
            <a:off x="3325843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AA1CDF92-F535-CF3D-FBE6-142BF44FC9B2}"/>
              </a:ext>
            </a:extLst>
          </p:cNvPr>
          <p:cNvSpPr/>
          <p:nvPr/>
        </p:nvSpPr>
        <p:spPr>
          <a:xfrm>
            <a:off x="3595108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F97392EC-5817-8E97-E9A8-8395FA9776CF}"/>
              </a:ext>
            </a:extLst>
          </p:cNvPr>
          <p:cNvSpPr/>
          <p:nvPr/>
        </p:nvSpPr>
        <p:spPr>
          <a:xfrm>
            <a:off x="3864372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EF7E63AB-CB4D-1130-4811-40C78C1F20AB}"/>
              </a:ext>
            </a:extLst>
          </p:cNvPr>
          <p:cNvSpPr/>
          <p:nvPr/>
        </p:nvSpPr>
        <p:spPr>
          <a:xfrm>
            <a:off x="4133637" y="2654539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1FDA5CB-4CE6-5C2E-BCA0-2C869C25437C}"/>
              </a:ext>
            </a:extLst>
          </p:cNvPr>
          <p:cNvSpPr/>
          <p:nvPr/>
        </p:nvSpPr>
        <p:spPr>
          <a:xfrm>
            <a:off x="1710257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5BE16D55-605C-7074-A1AB-566542264F00}"/>
              </a:ext>
            </a:extLst>
          </p:cNvPr>
          <p:cNvSpPr/>
          <p:nvPr/>
        </p:nvSpPr>
        <p:spPr>
          <a:xfrm>
            <a:off x="1979521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DC395A0-9E3F-440B-DF14-5FA1CD693594}"/>
              </a:ext>
            </a:extLst>
          </p:cNvPr>
          <p:cNvSpPr/>
          <p:nvPr/>
        </p:nvSpPr>
        <p:spPr>
          <a:xfrm>
            <a:off x="2248786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288AABA-6E3F-686C-B23D-5AD71F5150BE}"/>
              </a:ext>
            </a:extLst>
          </p:cNvPr>
          <p:cNvSpPr/>
          <p:nvPr/>
        </p:nvSpPr>
        <p:spPr>
          <a:xfrm>
            <a:off x="2518050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3EEA66B-4FA7-B2EA-3562-A8B5F3F3E806}"/>
              </a:ext>
            </a:extLst>
          </p:cNvPr>
          <p:cNvSpPr/>
          <p:nvPr/>
        </p:nvSpPr>
        <p:spPr>
          <a:xfrm>
            <a:off x="2787315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4DF807E8-DE2E-08B6-3A61-433BA20F1D84}"/>
              </a:ext>
            </a:extLst>
          </p:cNvPr>
          <p:cNvSpPr/>
          <p:nvPr/>
        </p:nvSpPr>
        <p:spPr>
          <a:xfrm>
            <a:off x="3056579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4FCD988A-9FEB-13DF-7FA3-B6B7DE8E668E}"/>
              </a:ext>
            </a:extLst>
          </p:cNvPr>
          <p:cNvSpPr/>
          <p:nvPr/>
        </p:nvSpPr>
        <p:spPr>
          <a:xfrm>
            <a:off x="3325843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19B34E63-F8AC-669E-DF35-0200A045FDEC}"/>
              </a:ext>
            </a:extLst>
          </p:cNvPr>
          <p:cNvSpPr/>
          <p:nvPr/>
        </p:nvSpPr>
        <p:spPr>
          <a:xfrm>
            <a:off x="3595108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A2C0620E-59F6-8BDC-DE7F-CD831403D1F9}"/>
              </a:ext>
            </a:extLst>
          </p:cNvPr>
          <p:cNvSpPr/>
          <p:nvPr/>
        </p:nvSpPr>
        <p:spPr>
          <a:xfrm>
            <a:off x="3864372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4BAD74F8-C327-9298-FC88-39590B03516D}"/>
              </a:ext>
            </a:extLst>
          </p:cNvPr>
          <p:cNvSpPr/>
          <p:nvPr/>
        </p:nvSpPr>
        <p:spPr>
          <a:xfrm>
            <a:off x="4133637" y="295041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97D760DB-1F6A-5A04-FEA0-2287E4E8E99F}"/>
              </a:ext>
            </a:extLst>
          </p:cNvPr>
          <p:cNvSpPr/>
          <p:nvPr/>
        </p:nvSpPr>
        <p:spPr>
          <a:xfrm>
            <a:off x="1710257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24879FB0-12EA-8806-8E63-DDB6461F7BE9}"/>
              </a:ext>
            </a:extLst>
          </p:cNvPr>
          <p:cNvSpPr/>
          <p:nvPr/>
        </p:nvSpPr>
        <p:spPr>
          <a:xfrm>
            <a:off x="1979521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09B0A948-344F-D703-5430-EBC313432A80}"/>
              </a:ext>
            </a:extLst>
          </p:cNvPr>
          <p:cNvSpPr/>
          <p:nvPr/>
        </p:nvSpPr>
        <p:spPr>
          <a:xfrm>
            <a:off x="2248786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0B2F4FE8-38A7-29BE-7B0F-6581E94DF0DE}"/>
              </a:ext>
            </a:extLst>
          </p:cNvPr>
          <p:cNvSpPr/>
          <p:nvPr/>
        </p:nvSpPr>
        <p:spPr>
          <a:xfrm>
            <a:off x="2518050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25D0C5FD-A82C-2F63-062C-5F2060C76D59}"/>
              </a:ext>
            </a:extLst>
          </p:cNvPr>
          <p:cNvSpPr/>
          <p:nvPr/>
        </p:nvSpPr>
        <p:spPr>
          <a:xfrm>
            <a:off x="2787315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D939351D-61C4-FA94-9AC2-DC6BAFEF100B}"/>
              </a:ext>
            </a:extLst>
          </p:cNvPr>
          <p:cNvSpPr/>
          <p:nvPr/>
        </p:nvSpPr>
        <p:spPr>
          <a:xfrm>
            <a:off x="3056579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B2F70B-1F2D-4D72-7CD4-4339CA7A1F60}"/>
              </a:ext>
            </a:extLst>
          </p:cNvPr>
          <p:cNvSpPr/>
          <p:nvPr/>
        </p:nvSpPr>
        <p:spPr>
          <a:xfrm>
            <a:off x="3325843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57AB70F9-4078-6887-D7CB-410503DE8176}"/>
              </a:ext>
            </a:extLst>
          </p:cNvPr>
          <p:cNvSpPr/>
          <p:nvPr/>
        </p:nvSpPr>
        <p:spPr>
          <a:xfrm>
            <a:off x="3595108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42E8F13-A9A2-A506-B16D-92393CD953B7}"/>
              </a:ext>
            </a:extLst>
          </p:cNvPr>
          <p:cNvSpPr/>
          <p:nvPr/>
        </p:nvSpPr>
        <p:spPr>
          <a:xfrm>
            <a:off x="3864372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CEEA1378-C96E-4E1E-19F9-4EF6E60D4D60}"/>
              </a:ext>
            </a:extLst>
          </p:cNvPr>
          <p:cNvSpPr/>
          <p:nvPr/>
        </p:nvSpPr>
        <p:spPr>
          <a:xfrm>
            <a:off x="4133637" y="324628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A928819-E3D0-5227-AE2B-FB2DDBA238E8}"/>
              </a:ext>
            </a:extLst>
          </p:cNvPr>
          <p:cNvSpPr/>
          <p:nvPr/>
        </p:nvSpPr>
        <p:spPr>
          <a:xfrm>
            <a:off x="1710257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C98566B6-6ED3-E220-0CCD-2BF0D71F7874}"/>
              </a:ext>
            </a:extLst>
          </p:cNvPr>
          <p:cNvSpPr/>
          <p:nvPr/>
        </p:nvSpPr>
        <p:spPr>
          <a:xfrm>
            <a:off x="1979521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A8DFAD28-77C5-2D21-9295-170B545D5ECE}"/>
              </a:ext>
            </a:extLst>
          </p:cNvPr>
          <p:cNvSpPr/>
          <p:nvPr/>
        </p:nvSpPr>
        <p:spPr>
          <a:xfrm>
            <a:off x="2248786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8B1E0563-5010-A7FF-2A47-CE60727DAF82}"/>
              </a:ext>
            </a:extLst>
          </p:cNvPr>
          <p:cNvSpPr/>
          <p:nvPr/>
        </p:nvSpPr>
        <p:spPr>
          <a:xfrm>
            <a:off x="2518050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40C7F287-93BE-64F0-51DC-5C0B4BA5F3E6}"/>
              </a:ext>
            </a:extLst>
          </p:cNvPr>
          <p:cNvSpPr/>
          <p:nvPr/>
        </p:nvSpPr>
        <p:spPr>
          <a:xfrm>
            <a:off x="2787315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64A323A-9617-D7D7-0980-433E66AEE05B}"/>
              </a:ext>
            </a:extLst>
          </p:cNvPr>
          <p:cNvSpPr/>
          <p:nvPr/>
        </p:nvSpPr>
        <p:spPr>
          <a:xfrm>
            <a:off x="3056579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36188EF-1AC1-4BC5-0A90-6BFC4F3C99C4}"/>
              </a:ext>
            </a:extLst>
          </p:cNvPr>
          <p:cNvSpPr/>
          <p:nvPr/>
        </p:nvSpPr>
        <p:spPr>
          <a:xfrm>
            <a:off x="3325843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3AC156EC-4354-B00E-A8AD-6862E6401AF6}"/>
              </a:ext>
            </a:extLst>
          </p:cNvPr>
          <p:cNvSpPr/>
          <p:nvPr/>
        </p:nvSpPr>
        <p:spPr>
          <a:xfrm>
            <a:off x="3595108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830B677-5861-65DD-10DE-09E88BD5C062}"/>
              </a:ext>
            </a:extLst>
          </p:cNvPr>
          <p:cNvSpPr/>
          <p:nvPr/>
        </p:nvSpPr>
        <p:spPr>
          <a:xfrm>
            <a:off x="3864372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3D969C18-D20F-5B50-2AD3-DF7A939906A5}"/>
              </a:ext>
            </a:extLst>
          </p:cNvPr>
          <p:cNvSpPr/>
          <p:nvPr/>
        </p:nvSpPr>
        <p:spPr>
          <a:xfrm>
            <a:off x="4133637" y="354215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F8A810B-37F5-9C42-2C80-1F324C807549}"/>
              </a:ext>
            </a:extLst>
          </p:cNvPr>
          <p:cNvSpPr/>
          <p:nvPr/>
        </p:nvSpPr>
        <p:spPr>
          <a:xfrm>
            <a:off x="1710257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2961D8B2-C0F6-7B76-6260-6BC088BB7206}"/>
              </a:ext>
            </a:extLst>
          </p:cNvPr>
          <p:cNvSpPr/>
          <p:nvPr/>
        </p:nvSpPr>
        <p:spPr>
          <a:xfrm>
            <a:off x="1979521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57F6CE0-E2BB-78E8-D83E-CEE87EE7BCA9}"/>
              </a:ext>
            </a:extLst>
          </p:cNvPr>
          <p:cNvSpPr/>
          <p:nvPr/>
        </p:nvSpPr>
        <p:spPr>
          <a:xfrm>
            <a:off x="2248786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35B8875C-B00C-9120-B908-5978DD7BDBDC}"/>
              </a:ext>
            </a:extLst>
          </p:cNvPr>
          <p:cNvSpPr/>
          <p:nvPr/>
        </p:nvSpPr>
        <p:spPr>
          <a:xfrm>
            <a:off x="2518050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3A6EFD71-7FE5-AD06-ED6F-398C2460C063}"/>
              </a:ext>
            </a:extLst>
          </p:cNvPr>
          <p:cNvSpPr/>
          <p:nvPr/>
        </p:nvSpPr>
        <p:spPr>
          <a:xfrm>
            <a:off x="2787315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21553ACB-1A64-6FC0-072A-8EB81ECB7A9E}"/>
              </a:ext>
            </a:extLst>
          </p:cNvPr>
          <p:cNvSpPr/>
          <p:nvPr/>
        </p:nvSpPr>
        <p:spPr>
          <a:xfrm>
            <a:off x="3056579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3C8F0799-15B0-B883-FEAF-504195945CD2}"/>
              </a:ext>
            </a:extLst>
          </p:cNvPr>
          <p:cNvSpPr/>
          <p:nvPr/>
        </p:nvSpPr>
        <p:spPr>
          <a:xfrm>
            <a:off x="3325843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98DC64C1-5CA7-3308-CE6B-3FB952046BDA}"/>
              </a:ext>
            </a:extLst>
          </p:cNvPr>
          <p:cNvSpPr/>
          <p:nvPr/>
        </p:nvSpPr>
        <p:spPr>
          <a:xfrm>
            <a:off x="3595108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7A5FAAB9-C266-C6FD-2882-2824CEB641D1}"/>
              </a:ext>
            </a:extLst>
          </p:cNvPr>
          <p:cNvSpPr/>
          <p:nvPr/>
        </p:nvSpPr>
        <p:spPr>
          <a:xfrm>
            <a:off x="3864372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5E974591-8513-3E16-66C2-8C1247E7531C}"/>
              </a:ext>
            </a:extLst>
          </p:cNvPr>
          <p:cNvSpPr/>
          <p:nvPr/>
        </p:nvSpPr>
        <p:spPr>
          <a:xfrm>
            <a:off x="4133637" y="3838032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C2F2B3CA-23B0-9961-5087-2327B0177870}"/>
              </a:ext>
            </a:extLst>
          </p:cNvPr>
          <p:cNvSpPr/>
          <p:nvPr/>
        </p:nvSpPr>
        <p:spPr>
          <a:xfrm>
            <a:off x="1710257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D9093B61-F2AE-2F0A-5C92-7F7596CF03CC}"/>
              </a:ext>
            </a:extLst>
          </p:cNvPr>
          <p:cNvSpPr/>
          <p:nvPr/>
        </p:nvSpPr>
        <p:spPr>
          <a:xfrm>
            <a:off x="1979521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7288EB11-0696-C119-3B4C-593D4BF6C8E1}"/>
              </a:ext>
            </a:extLst>
          </p:cNvPr>
          <p:cNvSpPr/>
          <p:nvPr/>
        </p:nvSpPr>
        <p:spPr>
          <a:xfrm>
            <a:off x="2248786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EAD95993-617A-797E-9FDB-B4188C9288A4}"/>
              </a:ext>
            </a:extLst>
          </p:cNvPr>
          <p:cNvSpPr/>
          <p:nvPr/>
        </p:nvSpPr>
        <p:spPr>
          <a:xfrm>
            <a:off x="2518050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70F69629-28AB-012C-B19A-4C6AE507AFB8}"/>
              </a:ext>
            </a:extLst>
          </p:cNvPr>
          <p:cNvSpPr/>
          <p:nvPr/>
        </p:nvSpPr>
        <p:spPr>
          <a:xfrm>
            <a:off x="2787315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C4CB2211-0AC9-D120-4989-F29C5ABB8FD6}"/>
              </a:ext>
            </a:extLst>
          </p:cNvPr>
          <p:cNvSpPr/>
          <p:nvPr/>
        </p:nvSpPr>
        <p:spPr>
          <a:xfrm>
            <a:off x="3056579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8C3F13EE-FDEC-832E-E2B9-706E4605527D}"/>
              </a:ext>
            </a:extLst>
          </p:cNvPr>
          <p:cNvSpPr/>
          <p:nvPr/>
        </p:nvSpPr>
        <p:spPr>
          <a:xfrm>
            <a:off x="3325843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5A18B6B3-B479-8AD9-540F-9BFC9377F63C}"/>
              </a:ext>
            </a:extLst>
          </p:cNvPr>
          <p:cNvSpPr/>
          <p:nvPr/>
        </p:nvSpPr>
        <p:spPr>
          <a:xfrm>
            <a:off x="3595108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E2ADE5DD-B8CB-0F09-6236-08FC53733F0D}"/>
              </a:ext>
            </a:extLst>
          </p:cNvPr>
          <p:cNvSpPr/>
          <p:nvPr/>
        </p:nvSpPr>
        <p:spPr>
          <a:xfrm>
            <a:off x="3864372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620FA29B-4A4D-F5FF-FF67-5A2E203A6866}"/>
              </a:ext>
            </a:extLst>
          </p:cNvPr>
          <p:cNvSpPr/>
          <p:nvPr/>
        </p:nvSpPr>
        <p:spPr>
          <a:xfrm>
            <a:off x="4133637" y="4133905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A75A1F6D-621D-DB4B-1C30-7D3022D01DC4}"/>
              </a:ext>
            </a:extLst>
          </p:cNvPr>
          <p:cNvSpPr/>
          <p:nvPr/>
        </p:nvSpPr>
        <p:spPr>
          <a:xfrm>
            <a:off x="1710257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48AD7B39-CB20-B491-A733-8950325E3835}"/>
              </a:ext>
            </a:extLst>
          </p:cNvPr>
          <p:cNvSpPr/>
          <p:nvPr/>
        </p:nvSpPr>
        <p:spPr>
          <a:xfrm>
            <a:off x="1979521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14D3BE70-A12A-7C1E-7D5D-BA9CD0112DB9}"/>
              </a:ext>
            </a:extLst>
          </p:cNvPr>
          <p:cNvSpPr/>
          <p:nvPr/>
        </p:nvSpPr>
        <p:spPr>
          <a:xfrm>
            <a:off x="2248786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9E3AFE55-29A4-B48F-08EE-AF70AE3DF833}"/>
              </a:ext>
            </a:extLst>
          </p:cNvPr>
          <p:cNvSpPr/>
          <p:nvPr/>
        </p:nvSpPr>
        <p:spPr>
          <a:xfrm>
            <a:off x="2518050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0210738C-BE73-2651-BA3F-19F30A0F80A5}"/>
              </a:ext>
            </a:extLst>
          </p:cNvPr>
          <p:cNvSpPr/>
          <p:nvPr/>
        </p:nvSpPr>
        <p:spPr>
          <a:xfrm>
            <a:off x="2787315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988E2E27-0AFC-473C-CE89-00D83360CDD4}"/>
              </a:ext>
            </a:extLst>
          </p:cNvPr>
          <p:cNvSpPr/>
          <p:nvPr/>
        </p:nvSpPr>
        <p:spPr>
          <a:xfrm>
            <a:off x="3056579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BF22128C-8282-6778-919A-FDFDFCC6CEF5}"/>
              </a:ext>
            </a:extLst>
          </p:cNvPr>
          <p:cNvSpPr/>
          <p:nvPr/>
        </p:nvSpPr>
        <p:spPr>
          <a:xfrm>
            <a:off x="3325843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77BCBA42-C42B-8B28-102E-5B072CBE5FE7}"/>
              </a:ext>
            </a:extLst>
          </p:cNvPr>
          <p:cNvSpPr/>
          <p:nvPr/>
        </p:nvSpPr>
        <p:spPr>
          <a:xfrm>
            <a:off x="3595108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D429CD0F-74AA-5421-9BB1-C3B648EB4999}"/>
              </a:ext>
            </a:extLst>
          </p:cNvPr>
          <p:cNvSpPr/>
          <p:nvPr/>
        </p:nvSpPr>
        <p:spPr>
          <a:xfrm>
            <a:off x="3864372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E7283250-02AE-DBD5-90AF-EFA6E9577C1D}"/>
              </a:ext>
            </a:extLst>
          </p:cNvPr>
          <p:cNvSpPr/>
          <p:nvPr/>
        </p:nvSpPr>
        <p:spPr>
          <a:xfrm>
            <a:off x="4133637" y="4429778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660C3A76-3CEB-2F82-F0B8-D36EE0912008}"/>
              </a:ext>
            </a:extLst>
          </p:cNvPr>
          <p:cNvSpPr/>
          <p:nvPr/>
        </p:nvSpPr>
        <p:spPr>
          <a:xfrm>
            <a:off x="1710257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40E10415-6655-C6B0-4D3F-6093817562DF}"/>
              </a:ext>
            </a:extLst>
          </p:cNvPr>
          <p:cNvSpPr/>
          <p:nvPr/>
        </p:nvSpPr>
        <p:spPr>
          <a:xfrm>
            <a:off x="1979521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0B3A4C0A-C987-AF4A-1146-E802344612F9}"/>
              </a:ext>
            </a:extLst>
          </p:cNvPr>
          <p:cNvSpPr/>
          <p:nvPr/>
        </p:nvSpPr>
        <p:spPr>
          <a:xfrm>
            <a:off x="2248786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C2C2FBCC-BEE2-D52A-8785-858C9E6172B0}"/>
              </a:ext>
            </a:extLst>
          </p:cNvPr>
          <p:cNvSpPr/>
          <p:nvPr/>
        </p:nvSpPr>
        <p:spPr>
          <a:xfrm>
            <a:off x="2518050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FB8CAF44-D594-8804-92E7-7CF999914D1C}"/>
              </a:ext>
            </a:extLst>
          </p:cNvPr>
          <p:cNvSpPr/>
          <p:nvPr/>
        </p:nvSpPr>
        <p:spPr>
          <a:xfrm>
            <a:off x="2787315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DC7FA6FF-5BA9-008B-B86C-49AFDC55FAB9}"/>
              </a:ext>
            </a:extLst>
          </p:cNvPr>
          <p:cNvSpPr/>
          <p:nvPr/>
        </p:nvSpPr>
        <p:spPr>
          <a:xfrm>
            <a:off x="3056579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3800E7D9-6395-CB2C-3266-F4AD3158FD9C}"/>
              </a:ext>
            </a:extLst>
          </p:cNvPr>
          <p:cNvSpPr/>
          <p:nvPr/>
        </p:nvSpPr>
        <p:spPr>
          <a:xfrm>
            <a:off x="3325843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B64E7DF6-5278-F1A1-613B-D97502F90B9A}"/>
              </a:ext>
            </a:extLst>
          </p:cNvPr>
          <p:cNvSpPr/>
          <p:nvPr/>
        </p:nvSpPr>
        <p:spPr>
          <a:xfrm>
            <a:off x="3595108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F305A716-51E8-5BB1-BD1E-E8723628CC6A}"/>
              </a:ext>
            </a:extLst>
          </p:cNvPr>
          <p:cNvSpPr/>
          <p:nvPr/>
        </p:nvSpPr>
        <p:spPr>
          <a:xfrm>
            <a:off x="3864372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E6BF191F-D11A-9FF9-102A-1CFD3D656114}"/>
              </a:ext>
            </a:extLst>
          </p:cNvPr>
          <p:cNvSpPr/>
          <p:nvPr/>
        </p:nvSpPr>
        <p:spPr>
          <a:xfrm>
            <a:off x="4133637" y="4725651"/>
            <a:ext cx="216810" cy="2168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48C0006-24CA-378C-AAF6-B08676722D62}"/>
              </a:ext>
            </a:extLst>
          </p:cNvPr>
          <p:cNvSpPr txBox="1"/>
          <p:nvPr/>
        </p:nvSpPr>
        <p:spPr>
          <a:xfrm>
            <a:off x="2613411" y="5552033"/>
            <a:ext cx="833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3D3D3D"/>
                </a:solidFill>
                <a:latin typeface="+mj-ea"/>
                <a:ea typeface="+mj-ea"/>
              </a:rPr>
              <a:t>85%</a:t>
            </a:r>
            <a:endParaRPr lang="ko-KR" altLang="en-US" sz="2400" dirty="0">
              <a:solidFill>
                <a:srgbClr val="3D3D3D"/>
              </a:solidFill>
              <a:latin typeface="+mj-ea"/>
              <a:ea typeface="+mj-ea"/>
            </a:endParaRPr>
          </a:p>
        </p:txBody>
      </p: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FB3EF8D2-876A-8D8F-6C3C-E5DAD20A7594}"/>
              </a:ext>
            </a:extLst>
          </p:cNvPr>
          <p:cNvCxnSpPr/>
          <p:nvPr/>
        </p:nvCxnSpPr>
        <p:spPr>
          <a:xfrm>
            <a:off x="2750952" y="5376674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0A118757-F698-4BBB-691D-D6004BC8F15B}"/>
              </a:ext>
            </a:extLst>
          </p:cNvPr>
          <p:cNvSpPr/>
          <p:nvPr/>
        </p:nvSpPr>
        <p:spPr>
          <a:xfrm>
            <a:off x="6665721" y="1396850"/>
            <a:ext cx="4796234" cy="48013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668A74EE-F88B-067F-AE64-D9C6463557ED}"/>
              </a:ext>
            </a:extLst>
          </p:cNvPr>
          <p:cNvSpPr/>
          <p:nvPr/>
        </p:nvSpPr>
        <p:spPr>
          <a:xfrm>
            <a:off x="7743743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3BD9446D-0631-7D59-7C32-FA095C3F4EB1}"/>
              </a:ext>
            </a:extLst>
          </p:cNvPr>
          <p:cNvSpPr/>
          <p:nvPr/>
        </p:nvSpPr>
        <p:spPr>
          <a:xfrm>
            <a:off x="8013007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F2329E1F-6ECE-5048-7CAF-E0E0C8F169E2}"/>
              </a:ext>
            </a:extLst>
          </p:cNvPr>
          <p:cNvSpPr/>
          <p:nvPr/>
        </p:nvSpPr>
        <p:spPr>
          <a:xfrm>
            <a:off x="8282272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C6675292-3E81-0378-3627-D12B9CC05C97}"/>
              </a:ext>
            </a:extLst>
          </p:cNvPr>
          <p:cNvSpPr/>
          <p:nvPr/>
        </p:nvSpPr>
        <p:spPr>
          <a:xfrm>
            <a:off x="8551536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2F19AB00-7632-580D-5372-26FC4F193713}"/>
              </a:ext>
            </a:extLst>
          </p:cNvPr>
          <p:cNvSpPr/>
          <p:nvPr/>
        </p:nvSpPr>
        <p:spPr>
          <a:xfrm>
            <a:off x="8820801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92F01132-6F18-EA26-E6CF-5A90F8F30B39}"/>
              </a:ext>
            </a:extLst>
          </p:cNvPr>
          <p:cNvSpPr/>
          <p:nvPr/>
        </p:nvSpPr>
        <p:spPr>
          <a:xfrm>
            <a:off x="9090065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DB71FA64-09C0-699D-7A2F-79D8EE2790C8}"/>
              </a:ext>
            </a:extLst>
          </p:cNvPr>
          <p:cNvSpPr/>
          <p:nvPr/>
        </p:nvSpPr>
        <p:spPr>
          <a:xfrm>
            <a:off x="9359329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83EBB13C-7DAA-DFA2-7C50-099A2478CD46}"/>
              </a:ext>
            </a:extLst>
          </p:cNvPr>
          <p:cNvSpPr/>
          <p:nvPr/>
        </p:nvSpPr>
        <p:spPr>
          <a:xfrm>
            <a:off x="9628594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DFAD9940-9B5A-FA7D-51C3-16811FF8F091}"/>
              </a:ext>
            </a:extLst>
          </p:cNvPr>
          <p:cNvSpPr/>
          <p:nvPr/>
        </p:nvSpPr>
        <p:spPr>
          <a:xfrm>
            <a:off x="9897858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0E642A46-4BFE-9C26-8E99-A4A91E26F3CF}"/>
              </a:ext>
            </a:extLst>
          </p:cNvPr>
          <p:cNvSpPr/>
          <p:nvPr/>
        </p:nvSpPr>
        <p:spPr>
          <a:xfrm>
            <a:off x="10167123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1C9C7A99-4C72-2259-AE3D-0BCDDB205884}"/>
              </a:ext>
            </a:extLst>
          </p:cNvPr>
          <p:cNvSpPr/>
          <p:nvPr/>
        </p:nvSpPr>
        <p:spPr>
          <a:xfrm>
            <a:off x="7743743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2B32B143-68E5-56FC-A5EA-73CEACFE49F3}"/>
              </a:ext>
            </a:extLst>
          </p:cNvPr>
          <p:cNvSpPr/>
          <p:nvPr/>
        </p:nvSpPr>
        <p:spPr>
          <a:xfrm>
            <a:off x="8013007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6BFE824C-72DB-2448-A03B-C1B11D5C3A85}"/>
              </a:ext>
            </a:extLst>
          </p:cNvPr>
          <p:cNvSpPr/>
          <p:nvPr/>
        </p:nvSpPr>
        <p:spPr>
          <a:xfrm>
            <a:off x="8282272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7A9BFA96-710D-4723-BB34-42415C977AFF}"/>
              </a:ext>
            </a:extLst>
          </p:cNvPr>
          <p:cNvSpPr/>
          <p:nvPr/>
        </p:nvSpPr>
        <p:spPr>
          <a:xfrm>
            <a:off x="8551536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34C66DE2-8068-53B9-6018-CB2C5780AE0B}"/>
              </a:ext>
            </a:extLst>
          </p:cNvPr>
          <p:cNvSpPr/>
          <p:nvPr/>
        </p:nvSpPr>
        <p:spPr>
          <a:xfrm>
            <a:off x="8820801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D6CB9106-B111-579D-FF7E-B6038674CD9D}"/>
              </a:ext>
            </a:extLst>
          </p:cNvPr>
          <p:cNvSpPr/>
          <p:nvPr/>
        </p:nvSpPr>
        <p:spPr>
          <a:xfrm>
            <a:off x="9090065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EBE6EBE4-87FC-0887-659F-5CD256702790}"/>
              </a:ext>
            </a:extLst>
          </p:cNvPr>
          <p:cNvSpPr/>
          <p:nvPr/>
        </p:nvSpPr>
        <p:spPr>
          <a:xfrm>
            <a:off x="9359329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09B6FB0E-6138-BF5D-D272-DA8C41AE6421}"/>
              </a:ext>
            </a:extLst>
          </p:cNvPr>
          <p:cNvSpPr/>
          <p:nvPr/>
        </p:nvSpPr>
        <p:spPr>
          <a:xfrm>
            <a:off x="9628594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E5003075-6F19-BA40-3BB6-3E8A88236C5A}"/>
              </a:ext>
            </a:extLst>
          </p:cNvPr>
          <p:cNvSpPr/>
          <p:nvPr/>
        </p:nvSpPr>
        <p:spPr>
          <a:xfrm>
            <a:off x="9897858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C4CBE316-4897-59AA-E565-32CDBB55E7DB}"/>
              </a:ext>
            </a:extLst>
          </p:cNvPr>
          <p:cNvSpPr/>
          <p:nvPr/>
        </p:nvSpPr>
        <p:spPr>
          <a:xfrm>
            <a:off x="10167123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A28B488A-83A1-F143-BBEB-AE5D1DFDDE5A}"/>
              </a:ext>
            </a:extLst>
          </p:cNvPr>
          <p:cNvSpPr/>
          <p:nvPr/>
        </p:nvSpPr>
        <p:spPr>
          <a:xfrm>
            <a:off x="7743743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1D929D83-D09E-28CA-7ED7-6D45B598DDD5}"/>
              </a:ext>
            </a:extLst>
          </p:cNvPr>
          <p:cNvSpPr/>
          <p:nvPr/>
        </p:nvSpPr>
        <p:spPr>
          <a:xfrm>
            <a:off x="8013007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D96FD361-0D98-5CD3-D985-C7F805662B60}"/>
              </a:ext>
            </a:extLst>
          </p:cNvPr>
          <p:cNvSpPr/>
          <p:nvPr/>
        </p:nvSpPr>
        <p:spPr>
          <a:xfrm>
            <a:off x="8282272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A45659B3-1B07-BA09-3853-794181E189FC}"/>
              </a:ext>
            </a:extLst>
          </p:cNvPr>
          <p:cNvSpPr/>
          <p:nvPr/>
        </p:nvSpPr>
        <p:spPr>
          <a:xfrm>
            <a:off x="8551536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194AFEE3-2384-FDEE-B8F9-A1265715E8AA}"/>
              </a:ext>
            </a:extLst>
          </p:cNvPr>
          <p:cNvSpPr/>
          <p:nvPr/>
        </p:nvSpPr>
        <p:spPr>
          <a:xfrm>
            <a:off x="8820801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1E6FA50E-B2B9-E277-FABE-4CF58AF7CBFC}"/>
              </a:ext>
            </a:extLst>
          </p:cNvPr>
          <p:cNvSpPr/>
          <p:nvPr/>
        </p:nvSpPr>
        <p:spPr>
          <a:xfrm>
            <a:off x="9090065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AF2A669E-24A4-D2CE-58B7-AE77F06B50EA}"/>
              </a:ext>
            </a:extLst>
          </p:cNvPr>
          <p:cNvSpPr/>
          <p:nvPr/>
        </p:nvSpPr>
        <p:spPr>
          <a:xfrm>
            <a:off x="9359329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A64BD43D-A120-5C85-D610-6560C83820AC}"/>
              </a:ext>
            </a:extLst>
          </p:cNvPr>
          <p:cNvSpPr/>
          <p:nvPr/>
        </p:nvSpPr>
        <p:spPr>
          <a:xfrm>
            <a:off x="9628594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796B8B3F-8603-D6B7-76EB-EE8FA74CF07F}"/>
              </a:ext>
            </a:extLst>
          </p:cNvPr>
          <p:cNvSpPr/>
          <p:nvPr/>
        </p:nvSpPr>
        <p:spPr>
          <a:xfrm>
            <a:off x="9897858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CDA4D85A-F31F-E9C9-0FC8-A270C0FEC741}"/>
              </a:ext>
            </a:extLst>
          </p:cNvPr>
          <p:cNvSpPr/>
          <p:nvPr/>
        </p:nvSpPr>
        <p:spPr>
          <a:xfrm>
            <a:off x="10167123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FB789B51-956B-B364-CAA1-ABDD134AFF35}"/>
              </a:ext>
            </a:extLst>
          </p:cNvPr>
          <p:cNvSpPr/>
          <p:nvPr/>
        </p:nvSpPr>
        <p:spPr>
          <a:xfrm>
            <a:off x="7743743" y="297510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4A2B8241-1E64-6264-23C4-9B2F23992947}"/>
              </a:ext>
            </a:extLst>
          </p:cNvPr>
          <p:cNvSpPr/>
          <p:nvPr/>
        </p:nvSpPr>
        <p:spPr>
          <a:xfrm>
            <a:off x="8013007" y="297510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576BD671-3A81-E8F0-15A2-F3C504C809C9}"/>
              </a:ext>
            </a:extLst>
          </p:cNvPr>
          <p:cNvSpPr/>
          <p:nvPr/>
        </p:nvSpPr>
        <p:spPr>
          <a:xfrm>
            <a:off x="8282272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5EDE3B20-1E48-B581-8F2B-29C608474764}"/>
              </a:ext>
            </a:extLst>
          </p:cNvPr>
          <p:cNvSpPr/>
          <p:nvPr/>
        </p:nvSpPr>
        <p:spPr>
          <a:xfrm>
            <a:off x="8551536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1833F9D1-8162-898E-EAFF-2465A00E02A3}"/>
              </a:ext>
            </a:extLst>
          </p:cNvPr>
          <p:cNvSpPr/>
          <p:nvPr/>
        </p:nvSpPr>
        <p:spPr>
          <a:xfrm>
            <a:off x="8820801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4DD35973-853B-1BF6-8F4F-FDCF1B025592}"/>
              </a:ext>
            </a:extLst>
          </p:cNvPr>
          <p:cNvSpPr/>
          <p:nvPr/>
        </p:nvSpPr>
        <p:spPr>
          <a:xfrm>
            <a:off x="9090065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DC89B663-B14E-66A2-192D-05EF421B2949}"/>
              </a:ext>
            </a:extLst>
          </p:cNvPr>
          <p:cNvSpPr/>
          <p:nvPr/>
        </p:nvSpPr>
        <p:spPr>
          <a:xfrm>
            <a:off x="9359329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E5DF3343-160B-0C6F-9879-D7678ACAD2E3}"/>
              </a:ext>
            </a:extLst>
          </p:cNvPr>
          <p:cNvSpPr/>
          <p:nvPr/>
        </p:nvSpPr>
        <p:spPr>
          <a:xfrm>
            <a:off x="9628594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5155E48E-3BCD-970F-9768-C04F9F6A9036}"/>
              </a:ext>
            </a:extLst>
          </p:cNvPr>
          <p:cNvSpPr/>
          <p:nvPr/>
        </p:nvSpPr>
        <p:spPr>
          <a:xfrm>
            <a:off x="9897858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2F492875-177E-011E-5157-D88697F8137E}"/>
              </a:ext>
            </a:extLst>
          </p:cNvPr>
          <p:cNvSpPr/>
          <p:nvPr/>
        </p:nvSpPr>
        <p:spPr>
          <a:xfrm>
            <a:off x="10167123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373CF07B-8FEA-DFEE-02ED-4B653775E4DD}"/>
              </a:ext>
            </a:extLst>
          </p:cNvPr>
          <p:cNvSpPr/>
          <p:nvPr/>
        </p:nvSpPr>
        <p:spPr>
          <a:xfrm>
            <a:off x="7743743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D456FCBC-B19E-2964-00B3-73761C3B3D52}"/>
              </a:ext>
            </a:extLst>
          </p:cNvPr>
          <p:cNvSpPr/>
          <p:nvPr/>
        </p:nvSpPr>
        <p:spPr>
          <a:xfrm>
            <a:off x="8013007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D67C171B-F8AC-A2DB-04E5-1AD09875FF04}"/>
              </a:ext>
            </a:extLst>
          </p:cNvPr>
          <p:cNvSpPr/>
          <p:nvPr/>
        </p:nvSpPr>
        <p:spPr>
          <a:xfrm>
            <a:off x="8282272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0E7D4DBE-A4F0-87B1-BC56-5C5D6FBB9623}"/>
              </a:ext>
            </a:extLst>
          </p:cNvPr>
          <p:cNvSpPr/>
          <p:nvPr/>
        </p:nvSpPr>
        <p:spPr>
          <a:xfrm>
            <a:off x="8551536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7B8DD990-0AE7-DFC6-BF95-EC9667E8FB99}"/>
              </a:ext>
            </a:extLst>
          </p:cNvPr>
          <p:cNvSpPr/>
          <p:nvPr/>
        </p:nvSpPr>
        <p:spPr>
          <a:xfrm>
            <a:off x="8820801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2247A8D8-51A5-441C-9E96-BB296F1143B7}"/>
              </a:ext>
            </a:extLst>
          </p:cNvPr>
          <p:cNvSpPr/>
          <p:nvPr/>
        </p:nvSpPr>
        <p:spPr>
          <a:xfrm>
            <a:off x="9090065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B8824C61-BD37-286A-06C4-F45A90EFC18B}"/>
              </a:ext>
            </a:extLst>
          </p:cNvPr>
          <p:cNvSpPr/>
          <p:nvPr/>
        </p:nvSpPr>
        <p:spPr>
          <a:xfrm>
            <a:off x="9359329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41E2557D-D933-76BC-214A-330915251DAF}"/>
              </a:ext>
            </a:extLst>
          </p:cNvPr>
          <p:cNvSpPr/>
          <p:nvPr/>
        </p:nvSpPr>
        <p:spPr>
          <a:xfrm>
            <a:off x="9628594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7E4BF813-BF83-3CB8-7B33-93ADD5808612}"/>
              </a:ext>
            </a:extLst>
          </p:cNvPr>
          <p:cNvSpPr/>
          <p:nvPr/>
        </p:nvSpPr>
        <p:spPr>
          <a:xfrm>
            <a:off x="9897858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B35AC9C4-00F9-C750-F8C7-DB70C135D6ED}"/>
              </a:ext>
            </a:extLst>
          </p:cNvPr>
          <p:cNvSpPr/>
          <p:nvPr/>
        </p:nvSpPr>
        <p:spPr>
          <a:xfrm>
            <a:off x="10167123" y="327097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7E073080-542A-6E03-C7BF-9ACC4D136BFF}"/>
              </a:ext>
            </a:extLst>
          </p:cNvPr>
          <p:cNvSpPr/>
          <p:nvPr/>
        </p:nvSpPr>
        <p:spPr>
          <a:xfrm>
            <a:off x="7743743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9E5E45A7-F2DD-3D07-16B1-C8AB65624511}"/>
              </a:ext>
            </a:extLst>
          </p:cNvPr>
          <p:cNvSpPr/>
          <p:nvPr/>
        </p:nvSpPr>
        <p:spPr>
          <a:xfrm>
            <a:off x="8013007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E7AAB5D9-96A0-7FE2-ECF0-074BC1F85065}"/>
              </a:ext>
            </a:extLst>
          </p:cNvPr>
          <p:cNvSpPr/>
          <p:nvPr/>
        </p:nvSpPr>
        <p:spPr>
          <a:xfrm>
            <a:off x="8282272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E077C4F1-E0A0-ED93-DAD9-4D0DBE825881}"/>
              </a:ext>
            </a:extLst>
          </p:cNvPr>
          <p:cNvSpPr/>
          <p:nvPr/>
        </p:nvSpPr>
        <p:spPr>
          <a:xfrm>
            <a:off x="8551536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138091ED-8D96-2B97-23EC-2D2CBF6BF995}"/>
              </a:ext>
            </a:extLst>
          </p:cNvPr>
          <p:cNvSpPr/>
          <p:nvPr/>
        </p:nvSpPr>
        <p:spPr>
          <a:xfrm>
            <a:off x="8820801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C3E291B1-4824-320E-E861-F7CC22D56239}"/>
              </a:ext>
            </a:extLst>
          </p:cNvPr>
          <p:cNvSpPr/>
          <p:nvPr/>
        </p:nvSpPr>
        <p:spPr>
          <a:xfrm>
            <a:off x="9090065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75BD9A5B-BF5D-0C63-6A3E-4882D5B9CCA0}"/>
              </a:ext>
            </a:extLst>
          </p:cNvPr>
          <p:cNvSpPr/>
          <p:nvPr/>
        </p:nvSpPr>
        <p:spPr>
          <a:xfrm>
            <a:off x="9359329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A4B2ABE8-0A09-C8DD-0861-BD87C3E17022}"/>
              </a:ext>
            </a:extLst>
          </p:cNvPr>
          <p:cNvSpPr/>
          <p:nvPr/>
        </p:nvSpPr>
        <p:spPr>
          <a:xfrm>
            <a:off x="9628594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3D35FA01-7134-8AE1-8F23-FA37E51194CE}"/>
              </a:ext>
            </a:extLst>
          </p:cNvPr>
          <p:cNvSpPr/>
          <p:nvPr/>
        </p:nvSpPr>
        <p:spPr>
          <a:xfrm>
            <a:off x="9897858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030F2823-264B-201F-0554-A63B1959E7C5}"/>
              </a:ext>
            </a:extLst>
          </p:cNvPr>
          <p:cNvSpPr/>
          <p:nvPr/>
        </p:nvSpPr>
        <p:spPr>
          <a:xfrm>
            <a:off x="10167123" y="356684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697FADE0-0EDC-390D-B936-0748BC2FB2E1}"/>
              </a:ext>
            </a:extLst>
          </p:cNvPr>
          <p:cNvSpPr/>
          <p:nvPr/>
        </p:nvSpPr>
        <p:spPr>
          <a:xfrm>
            <a:off x="7743743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9A22F4D8-B632-3EF9-689D-48041457EC90}"/>
              </a:ext>
            </a:extLst>
          </p:cNvPr>
          <p:cNvSpPr/>
          <p:nvPr/>
        </p:nvSpPr>
        <p:spPr>
          <a:xfrm>
            <a:off x="8013007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A7BF69A7-F2A0-3AA4-6C8D-67B4B15EB872}"/>
              </a:ext>
            </a:extLst>
          </p:cNvPr>
          <p:cNvSpPr/>
          <p:nvPr/>
        </p:nvSpPr>
        <p:spPr>
          <a:xfrm>
            <a:off x="8282272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2429572C-7BC0-1B05-D272-AFE6946C1520}"/>
              </a:ext>
            </a:extLst>
          </p:cNvPr>
          <p:cNvSpPr/>
          <p:nvPr/>
        </p:nvSpPr>
        <p:spPr>
          <a:xfrm>
            <a:off x="8551536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A42BF892-B2FB-0D6F-20DC-F9B6B9C8C043}"/>
              </a:ext>
            </a:extLst>
          </p:cNvPr>
          <p:cNvSpPr/>
          <p:nvPr/>
        </p:nvSpPr>
        <p:spPr>
          <a:xfrm>
            <a:off x="8820801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2F5AC4A8-4588-60B9-BC7B-A352D658FA4E}"/>
              </a:ext>
            </a:extLst>
          </p:cNvPr>
          <p:cNvSpPr/>
          <p:nvPr/>
        </p:nvSpPr>
        <p:spPr>
          <a:xfrm>
            <a:off x="9090065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B6796BEF-EEDB-9676-2006-016A799E3371}"/>
              </a:ext>
            </a:extLst>
          </p:cNvPr>
          <p:cNvSpPr/>
          <p:nvPr/>
        </p:nvSpPr>
        <p:spPr>
          <a:xfrm>
            <a:off x="9359329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D8431F0C-78B0-1834-4160-A365F7F2B9C3}"/>
              </a:ext>
            </a:extLst>
          </p:cNvPr>
          <p:cNvSpPr/>
          <p:nvPr/>
        </p:nvSpPr>
        <p:spPr>
          <a:xfrm>
            <a:off x="9628594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7FB6B580-D8FD-0C99-72B9-38A19EC5F5BA}"/>
              </a:ext>
            </a:extLst>
          </p:cNvPr>
          <p:cNvSpPr/>
          <p:nvPr/>
        </p:nvSpPr>
        <p:spPr>
          <a:xfrm>
            <a:off x="9897858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3A6F5B30-90E4-847D-AD3B-23D6AFCC2A9B}"/>
              </a:ext>
            </a:extLst>
          </p:cNvPr>
          <p:cNvSpPr/>
          <p:nvPr/>
        </p:nvSpPr>
        <p:spPr>
          <a:xfrm>
            <a:off x="10167123" y="3862722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933CCE98-E2DE-050F-D61D-A9F4B3BCBC91}"/>
              </a:ext>
            </a:extLst>
          </p:cNvPr>
          <p:cNvSpPr/>
          <p:nvPr/>
        </p:nvSpPr>
        <p:spPr>
          <a:xfrm>
            <a:off x="7743743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69B308C3-E625-8CDE-73D8-A85C7E2D39D9}"/>
              </a:ext>
            </a:extLst>
          </p:cNvPr>
          <p:cNvSpPr/>
          <p:nvPr/>
        </p:nvSpPr>
        <p:spPr>
          <a:xfrm>
            <a:off x="8013007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4187B6FC-6E58-C329-C5CA-F2511228D2EC}"/>
              </a:ext>
            </a:extLst>
          </p:cNvPr>
          <p:cNvSpPr/>
          <p:nvPr/>
        </p:nvSpPr>
        <p:spPr>
          <a:xfrm>
            <a:off x="8282272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D4FBFC7C-AD17-8D55-9BDE-F4AD43E64ABB}"/>
              </a:ext>
            </a:extLst>
          </p:cNvPr>
          <p:cNvSpPr/>
          <p:nvPr/>
        </p:nvSpPr>
        <p:spPr>
          <a:xfrm>
            <a:off x="8551536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9D4F8170-401D-626F-27B2-68B27D6BA903}"/>
              </a:ext>
            </a:extLst>
          </p:cNvPr>
          <p:cNvSpPr/>
          <p:nvPr/>
        </p:nvSpPr>
        <p:spPr>
          <a:xfrm>
            <a:off x="8820801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51210117-AE75-A5C1-6B27-03670FC28151}"/>
              </a:ext>
            </a:extLst>
          </p:cNvPr>
          <p:cNvSpPr/>
          <p:nvPr/>
        </p:nvSpPr>
        <p:spPr>
          <a:xfrm>
            <a:off x="9090065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46963119-F72A-3D1F-1BA9-9585F98C1AAD}"/>
              </a:ext>
            </a:extLst>
          </p:cNvPr>
          <p:cNvSpPr/>
          <p:nvPr/>
        </p:nvSpPr>
        <p:spPr>
          <a:xfrm>
            <a:off x="9359329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B879D141-2D91-EDA9-4B03-90DC9ECA8B01}"/>
              </a:ext>
            </a:extLst>
          </p:cNvPr>
          <p:cNvSpPr/>
          <p:nvPr/>
        </p:nvSpPr>
        <p:spPr>
          <a:xfrm>
            <a:off x="9628594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73CB3F7E-A41D-564F-4B04-B7AA0D6D126F}"/>
              </a:ext>
            </a:extLst>
          </p:cNvPr>
          <p:cNvSpPr/>
          <p:nvPr/>
        </p:nvSpPr>
        <p:spPr>
          <a:xfrm>
            <a:off x="9897858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ACA4791F-E1B4-D1B6-CB6F-C24B7AD7CADF}"/>
              </a:ext>
            </a:extLst>
          </p:cNvPr>
          <p:cNvSpPr/>
          <p:nvPr/>
        </p:nvSpPr>
        <p:spPr>
          <a:xfrm>
            <a:off x="10167123" y="4158595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1F070066-8FA1-FFDE-6E30-DCFAFF41CA07}"/>
              </a:ext>
            </a:extLst>
          </p:cNvPr>
          <p:cNvSpPr/>
          <p:nvPr/>
        </p:nvSpPr>
        <p:spPr>
          <a:xfrm>
            <a:off x="7743743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DA0D5D8A-16AC-112C-6A2E-75E112FD7828}"/>
              </a:ext>
            </a:extLst>
          </p:cNvPr>
          <p:cNvSpPr/>
          <p:nvPr/>
        </p:nvSpPr>
        <p:spPr>
          <a:xfrm>
            <a:off x="8013007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328DFDBE-A121-5ABB-4F13-D23B13023102}"/>
              </a:ext>
            </a:extLst>
          </p:cNvPr>
          <p:cNvSpPr/>
          <p:nvPr/>
        </p:nvSpPr>
        <p:spPr>
          <a:xfrm>
            <a:off x="8282272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4671D7BC-832B-566F-8E3E-791E8A023B74}"/>
              </a:ext>
            </a:extLst>
          </p:cNvPr>
          <p:cNvSpPr/>
          <p:nvPr/>
        </p:nvSpPr>
        <p:spPr>
          <a:xfrm>
            <a:off x="8551536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DB63D36D-5A42-C20D-2AFE-FE22CBEC48A6}"/>
              </a:ext>
            </a:extLst>
          </p:cNvPr>
          <p:cNvSpPr/>
          <p:nvPr/>
        </p:nvSpPr>
        <p:spPr>
          <a:xfrm>
            <a:off x="8820801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8368422A-B115-145D-BB45-71A86DDC1AB6}"/>
              </a:ext>
            </a:extLst>
          </p:cNvPr>
          <p:cNvSpPr/>
          <p:nvPr/>
        </p:nvSpPr>
        <p:spPr>
          <a:xfrm>
            <a:off x="9090065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E54CBBCF-7C0F-8135-3797-35C94C0227F7}"/>
              </a:ext>
            </a:extLst>
          </p:cNvPr>
          <p:cNvSpPr/>
          <p:nvPr/>
        </p:nvSpPr>
        <p:spPr>
          <a:xfrm>
            <a:off x="9359329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AACF11BF-BA71-4791-DCD7-6A8443E3A423}"/>
              </a:ext>
            </a:extLst>
          </p:cNvPr>
          <p:cNvSpPr/>
          <p:nvPr/>
        </p:nvSpPr>
        <p:spPr>
          <a:xfrm>
            <a:off x="9628594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31F01156-1891-2BB4-9A54-3A7716A6369A}"/>
              </a:ext>
            </a:extLst>
          </p:cNvPr>
          <p:cNvSpPr/>
          <p:nvPr/>
        </p:nvSpPr>
        <p:spPr>
          <a:xfrm>
            <a:off x="9897858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79560FF7-21EF-2B3A-8325-04EA80CB9B6C}"/>
              </a:ext>
            </a:extLst>
          </p:cNvPr>
          <p:cNvSpPr/>
          <p:nvPr/>
        </p:nvSpPr>
        <p:spPr>
          <a:xfrm>
            <a:off x="10167123" y="4454468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55A8AE44-7C18-6D7A-16CA-C3A933FF431F}"/>
              </a:ext>
            </a:extLst>
          </p:cNvPr>
          <p:cNvSpPr/>
          <p:nvPr/>
        </p:nvSpPr>
        <p:spPr>
          <a:xfrm>
            <a:off x="7743743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7E88D0AC-16AF-0030-F51B-FA4CDA24C65C}"/>
              </a:ext>
            </a:extLst>
          </p:cNvPr>
          <p:cNvSpPr/>
          <p:nvPr/>
        </p:nvSpPr>
        <p:spPr>
          <a:xfrm>
            <a:off x="8013007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FFF5DF47-A71F-0110-E627-AF3A4830A610}"/>
              </a:ext>
            </a:extLst>
          </p:cNvPr>
          <p:cNvSpPr/>
          <p:nvPr/>
        </p:nvSpPr>
        <p:spPr>
          <a:xfrm>
            <a:off x="8282272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3AC9BCA6-150B-961B-8028-1C33592E3AF8}"/>
              </a:ext>
            </a:extLst>
          </p:cNvPr>
          <p:cNvSpPr/>
          <p:nvPr/>
        </p:nvSpPr>
        <p:spPr>
          <a:xfrm>
            <a:off x="8551536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0A2FCD47-BC00-B959-6084-245DA04B9DD5}"/>
              </a:ext>
            </a:extLst>
          </p:cNvPr>
          <p:cNvSpPr/>
          <p:nvPr/>
        </p:nvSpPr>
        <p:spPr>
          <a:xfrm>
            <a:off x="8820801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6F154087-2564-2D19-2E6B-5EEC2C28D6DA}"/>
              </a:ext>
            </a:extLst>
          </p:cNvPr>
          <p:cNvSpPr/>
          <p:nvPr/>
        </p:nvSpPr>
        <p:spPr>
          <a:xfrm>
            <a:off x="9090065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418BE5D5-6CDC-FA8D-1626-7A943D341CA8}"/>
              </a:ext>
            </a:extLst>
          </p:cNvPr>
          <p:cNvSpPr/>
          <p:nvPr/>
        </p:nvSpPr>
        <p:spPr>
          <a:xfrm>
            <a:off x="9359329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7D81C2CD-0061-E511-FBC8-291929F8A518}"/>
              </a:ext>
            </a:extLst>
          </p:cNvPr>
          <p:cNvSpPr/>
          <p:nvPr/>
        </p:nvSpPr>
        <p:spPr>
          <a:xfrm>
            <a:off x="9628594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8FD742AD-EAB7-0711-B539-A198B10CBEBC}"/>
              </a:ext>
            </a:extLst>
          </p:cNvPr>
          <p:cNvSpPr/>
          <p:nvPr/>
        </p:nvSpPr>
        <p:spPr>
          <a:xfrm>
            <a:off x="9897858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FC0C90FF-8169-08E0-1F42-D1FD290E2E65}"/>
              </a:ext>
            </a:extLst>
          </p:cNvPr>
          <p:cNvSpPr/>
          <p:nvPr/>
        </p:nvSpPr>
        <p:spPr>
          <a:xfrm>
            <a:off x="10167123" y="4750341"/>
            <a:ext cx="216810" cy="21681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DA90000C-BE38-F7A7-A46A-2AC674B47F37}"/>
              </a:ext>
            </a:extLst>
          </p:cNvPr>
          <p:cNvSpPr txBox="1"/>
          <p:nvPr/>
        </p:nvSpPr>
        <p:spPr>
          <a:xfrm>
            <a:off x="8653309" y="5597989"/>
            <a:ext cx="821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3D3D3D"/>
                </a:solidFill>
                <a:latin typeface="+mj-ea"/>
                <a:ea typeface="+mj-ea"/>
              </a:rPr>
              <a:t>62%</a:t>
            </a:r>
            <a:endParaRPr lang="ko-KR" altLang="en-US" sz="2400" dirty="0">
              <a:solidFill>
                <a:srgbClr val="3D3D3D"/>
              </a:solidFill>
              <a:latin typeface="+mj-ea"/>
              <a:ea typeface="+mj-ea"/>
            </a:endParaRPr>
          </a:p>
        </p:txBody>
      </p:sp>
      <p:cxnSp>
        <p:nvCxnSpPr>
          <p:cNvPr id="218" name="직선 연결선 217">
            <a:extLst>
              <a:ext uri="{FF2B5EF4-FFF2-40B4-BE49-F238E27FC236}">
                <a16:creationId xmlns:a16="http://schemas.microsoft.com/office/drawing/2014/main" id="{EEE8C14F-EE2D-552C-E44A-E10D4AC05D9D}"/>
              </a:ext>
            </a:extLst>
          </p:cNvPr>
          <p:cNvCxnSpPr/>
          <p:nvPr/>
        </p:nvCxnSpPr>
        <p:spPr>
          <a:xfrm>
            <a:off x="8784438" y="5401364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A681C74D-C19C-666E-67DA-1FAB5378530A}"/>
              </a:ext>
            </a:extLst>
          </p:cNvPr>
          <p:cNvSpPr/>
          <p:nvPr/>
        </p:nvSpPr>
        <p:spPr>
          <a:xfrm>
            <a:off x="6665721" y="1383496"/>
            <a:ext cx="668244" cy="66824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B072F1F6-3020-92B9-F1F5-5E56ECB76550}"/>
              </a:ext>
            </a:extLst>
          </p:cNvPr>
          <p:cNvSpPr txBox="1"/>
          <p:nvPr/>
        </p:nvSpPr>
        <p:spPr>
          <a:xfrm>
            <a:off x="6776064" y="1425231"/>
            <a:ext cx="447558" cy="584775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B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52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6833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B60157-375F-77C4-042E-8AA7066F85B7}"/>
              </a:ext>
            </a:extLst>
          </p:cNvPr>
          <p:cNvSpPr txBox="1"/>
          <p:nvPr/>
        </p:nvSpPr>
        <p:spPr>
          <a:xfrm>
            <a:off x="891690" y="1851645"/>
            <a:ext cx="10408619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              ]</a:t>
            </a:r>
            <a:endParaRPr lang="ko-KR" altLang="en-US" sz="199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688F52EE-A2D3-C0C4-6F96-96D2ABDFD09F}"/>
              </a:ext>
            </a:extLst>
          </p:cNvPr>
          <p:cNvSpPr/>
          <p:nvPr/>
        </p:nvSpPr>
        <p:spPr>
          <a:xfrm>
            <a:off x="3854605" y="1527718"/>
            <a:ext cx="4482790" cy="44827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6519DB-A69A-7603-5B35-0E36F6ACAE65}"/>
              </a:ext>
            </a:extLst>
          </p:cNvPr>
          <p:cNvSpPr txBox="1"/>
          <p:nvPr/>
        </p:nvSpPr>
        <p:spPr>
          <a:xfrm>
            <a:off x="4055855" y="3352052"/>
            <a:ext cx="41008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#KEYWORD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53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9391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080C199-243B-2784-BC1B-E113C02E4C39}"/>
              </a:ext>
            </a:extLst>
          </p:cNvPr>
          <p:cNvSpPr/>
          <p:nvPr/>
        </p:nvSpPr>
        <p:spPr>
          <a:xfrm>
            <a:off x="404181" y="1447832"/>
            <a:ext cx="5551407" cy="4805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39">
            <a:extLst>
              <a:ext uri="{FF2B5EF4-FFF2-40B4-BE49-F238E27FC236}">
                <a16:creationId xmlns:a16="http://schemas.microsoft.com/office/drawing/2014/main" id="{0277221B-9258-1108-4CB2-F2A54B87031B}"/>
              </a:ext>
            </a:extLst>
          </p:cNvPr>
          <p:cNvSpPr/>
          <p:nvPr/>
        </p:nvSpPr>
        <p:spPr>
          <a:xfrm>
            <a:off x="709921" y="5523674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3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DCE7FDD-6633-0309-363E-9B3A43D4394A}"/>
              </a:ext>
            </a:extLst>
          </p:cNvPr>
          <p:cNvGrpSpPr/>
          <p:nvPr/>
        </p:nvGrpSpPr>
        <p:grpSpPr>
          <a:xfrm>
            <a:off x="709921" y="5523674"/>
            <a:ext cx="2049928" cy="396095"/>
            <a:chOff x="1061545" y="3608990"/>
            <a:chExt cx="3366997" cy="735724"/>
          </a:xfrm>
          <a:solidFill>
            <a:schemeClr val="accent3">
              <a:lumMod val="90000"/>
            </a:schemeClr>
          </a:solidFill>
        </p:grpSpPr>
        <p:sp>
          <p:nvSpPr>
            <p:cNvPr id="13" name="모서리가 둥근 직사각형 61">
              <a:extLst>
                <a:ext uri="{FF2B5EF4-FFF2-40B4-BE49-F238E27FC236}">
                  <a16:creationId xmlns:a16="http://schemas.microsoft.com/office/drawing/2014/main" id="{B21A66E3-3C07-F6D6-E2BD-12F7C4604A93}"/>
                </a:ext>
              </a:extLst>
            </p:cNvPr>
            <p:cNvSpPr/>
            <p:nvPr/>
          </p:nvSpPr>
          <p:spPr>
            <a:xfrm>
              <a:off x="1061545" y="3608990"/>
              <a:ext cx="3061642" cy="735724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B74AFA-6E39-2207-7D21-5022BDC1DCDE}"/>
                </a:ext>
              </a:extLst>
            </p:cNvPr>
            <p:cNvSpPr/>
            <p:nvPr/>
          </p:nvSpPr>
          <p:spPr>
            <a:xfrm>
              <a:off x="1524002" y="3608990"/>
              <a:ext cx="2904540" cy="735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모서리가 둥근 직사각형 44">
            <a:extLst>
              <a:ext uri="{FF2B5EF4-FFF2-40B4-BE49-F238E27FC236}">
                <a16:creationId xmlns:a16="http://schemas.microsoft.com/office/drawing/2014/main" id="{3C87304F-418B-7945-C3B8-B833C3D75C26}"/>
              </a:ext>
            </a:extLst>
          </p:cNvPr>
          <p:cNvSpPr/>
          <p:nvPr/>
        </p:nvSpPr>
        <p:spPr>
          <a:xfrm>
            <a:off x="709921" y="2241244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3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1" name="그룹 220">
            <a:extLst>
              <a:ext uri="{FF2B5EF4-FFF2-40B4-BE49-F238E27FC236}">
                <a16:creationId xmlns:a16="http://schemas.microsoft.com/office/drawing/2014/main" id="{0F9C1884-6835-CBAB-D3C2-88010727DFD6}"/>
              </a:ext>
            </a:extLst>
          </p:cNvPr>
          <p:cNvGrpSpPr/>
          <p:nvPr/>
        </p:nvGrpSpPr>
        <p:grpSpPr>
          <a:xfrm>
            <a:off x="709921" y="2241244"/>
            <a:ext cx="3702586" cy="396095"/>
            <a:chOff x="1061545" y="3608990"/>
            <a:chExt cx="6081477" cy="735724"/>
          </a:xfrm>
          <a:solidFill>
            <a:schemeClr val="accent3"/>
          </a:solidFill>
        </p:grpSpPr>
        <p:sp>
          <p:nvSpPr>
            <p:cNvPr id="222" name="모서리가 둥근 직사각형 58">
              <a:extLst>
                <a:ext uri="{FF2B5EF4-FFF2-40B4-BE49-F238E27FC236}">
                  <a16:creationId xmlns:a16="http://schemas.microsoft.com/office/drawing/2014/main" id="{21160E53-B4C2-7989-0DCF-05683F9F7E09}"/>
                </a:ext>
              </a:extLst>
            </p:cNvPr>
            <p:cNvSpPr/>
            <p:nvPr/>
          </p:nvSpPr>
          <p:spPr>
            <a:xfrm>
              <a:off x="1061545" y="3608990"/>
              <a:ext cx="3964803" cy="73572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3" name="직사각형 222">
              <a:extLst>
                <a:ext uri="{FF2B5EF4-FFF2-40B4-BE49-F238E27FC236}">
                  <a16:creationId xmlns:a16="http://schemas.microsoft.com/office/drawing/2014/main" id="{7004C4E5-49ED-D029-08EB-FD042D1221A4}"/>
                </a:ext>
              </a:extLst>
            </p:cNvPr>
            <p:cNvSpPr/>
            <p:nvPr/>
          </p:nvSpPr>
          <p:spPr>
            <a:xfrm>
              <a:off x="1524001" y="3608990"/>
              <a:ext cx="5619021" cy="735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4" name="모서리가 둥근 직사각형 46">
            <a:extLst>
              <a:ext uri="{FF2B5EF4-FFF2-40B4-BE49-F238E27FC236}">
                <a16:creationId xmlns:a16="http://schemas.microsoft.com/office/drawing/2014/main" id="{27D21BCB-FE3C-14E8-E257-ACCE4142269B}"/>
              </a:ext>
            </a:extLst>
          </p:cNvPr>
          <p:cNvSpPr/>
          <p:nvPr/>
        </p:nvSpPr>
        <p:spPr>
          <a:xfrm>
            <a:off x="709921" y="3953217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rgbClr val="FCF2F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781CE9AC-6F34-3FE9-016A-AD1E125A87F7}"/>
              </a:ext>
            </a:extLst>
          </p:cNvPr>
          <p:cNvGrpSpPr/>
          <p:nvPr/>
        </p:nvGrpSpPr>
        <p:grpSpPr>
          <a:xfrm>
            <a:off x="709921" y="3953217"/>
            <a:ext cx="3094124" cy="396095"/>
            <a:chOff x="2438787" y="2279645"/>
            <a:chExt cx="4584472" cy="536896"/>
          </a:xfrm>
          <a:solidFill>
            <a:schemeClr val="accent4"/>
          </a:solidFill>
        </p:grpSpPr>
        <p:sp>
          <p:nvSpPr>
            <p:cNvPr id="226" name="모서리가 둥근 직사각형 56">
              <a:extLst>
                <a:ext uri="{FF2B5EF4-FFF2-40B4-BE49-F238E27FC236}">
                  <a16:creationId xmlns:a16="http://schemas.microsoft.com/office/drawing/2014/main" id="{44920DF6-DE6A-31E3-9C83-494F812342A4}"/>
                </a:ext>
              </a:extLst>
            </p:cNvPr>
            <p:cNvSpPr/>
            <p:nvPr/>
          </p:nvSpPr>
          <p:spPr>
            <a:xfrm>
              <a:off x="2438787" y="2279645"/>
              <a:ext cx="4455587" cy="53689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7" name="직사각형 226">
              <a:extLst>
                <a:ext uri="{FF2B5EF4-FFF2-40B4-BE49-F238E27FC236}">
                  <a16:creationId xmlns:a16="http://schemas.microsoft.com/office/drawing/2014/main" id="{3D405546-B961-6D64-CE89-E74ED44D66C8}"/>
                </a:ext>
              </a:extLst>
            </p:cNvPr>
            <p:cNvSpPr/>
            <p:nvPr/>
          </p:nvSpPr>
          <p:spPr>
            <a:xfrm>
              <a:off x="2855961" y="2279645"/>
              <a:ext cx="4167298" cy="5368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8" name="TextBox 227">
            <a:extLst>
              <a:ext uri="{FF2B5EF4-FFF2-40B4-BE49-F238E27FC236}">
                <a16:creationId xmlns:a16="http://schemas.microsoft.com/office/drawing/2014/main" id="{A6736A66-A658-6AFA-DE8F-08CEC3602FA3}"/>
              </a:ext>
            </a:extLst>
          </p:cNvPr>
          <p:cNvSpPr txBox="1"/>
          <p:nvPr/>
        </p:nvSpPr>
        <p:spPr>
          <a:xfrm>
            <a:off x="3384415" y="3385403"/>
            <a:ext cx="677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62.9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9" name="이등변 삼각형 228">
            <a:extLst>
              <a:ext uri="{FF2B5EF4-FFF2-40B4-BE49-F238E27FC236}">
                <a16:creationId xmlns:a16="http://schemas.microsoft.com/office/drawing/2014/main" id="{E752B1A0-BA72-FB11-BF35-1A391018BA23}"/>
              </a:ext>
            </a:extLst>
          </p:cNvPr>
          <p:cNvSpPr/>
          <p:nvPr/>
        </p:nvSpPr>
        <p:spPr>
          <a:xfrm flipV="1">
            <a:off x="3743174" y="3744585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8735AB8-D03F-48E2-E764-367AD7E96687}"/>
              </a:ext>
            </a:extLst>
          </p:cNvPr>
          <p:cNvSpPr txBox="1"/>
          <p:nvPr/>
        </p:nvSpPr>
        <p:spPr>
          <a:xfrm>
            <a:off x="4007994" y="1683249"/>
            <a:ext cx="663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75.2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1" name="이등변 삼각형 230">
            <a:extLst>
              <a:ext uri="{FF2B5EF4-FFF2-40B4-BE49-F238E27FC236}">
                <a16:creationId xmlns:a16="http://schemas.microsoft.com/office/drawing/2014/main" id="{09113842-DFA3-A0EA-0540-069CEA4A1916}"/>
              </a:ext>
            </a:extLst>
          </p:cNvPr>
          <p:cNvSpPr/>
          <p:nvPr/>
        </p:nvSpPr>
        <p:spPr>
          <a:xfrm flipV="1">
            <a:off x="4358065" y="1997698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40F14839-D109-B537-0C0F-CF96B4C543CD}"/>
              </a:ext>
            </a:extLst>
          </p:cNvPr>
          <p:cNvSpPr txBox="1"/>
          <p:nvPr/>
        </p:nvSpPr>
        <p:spPr>
          <a:xfrm>
            <a:off x="2387600" y="4984730"/>
            <a:ext cx="612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41.7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3" name="이등변 삼각형 232">
            <a:extLst>
              <a:ext uri="{FF2B5EF4-FFF2-40B4-BE49-F238E27FC236}">
                <a16:creationId xmlns:a16="http://schemas.microsoft.com/office/drawing/2014/main" id="{A9DF1F9D-E156-8EB5-2D4E-EDA3578EBDA3}"/>
              </a:ext>
            </a:extLst>
          </p:cNvPr>
          <p:cNvSpPr/>
          <p:nvPr/>
        </p:nvSpPr>
        <p:spPr>
          <a:xfrm flipV="1">
            <a:off x="2705407" y="5280129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4" name="직사각형 233">
            <a:extLst>
              <a:ext uri="{FF2B5EF4-FFF2-40B4-BE49-F238E27FC236}">
                <a16:creationId xmlns:a16="http://schemas.microsoft.com/office/drawing/2014/main" id="{0A991C76-6EFD-4413-46AB-B02A8790E8D0}"/>
              </a:ext>
            </a:extLst>
          </p:cNvPr>
          <p:cNvSpPr/>
          <p:nvPr/>
        </p:nvSpPr>
        <p:spPr>
          <a:xfrm>
            <a:off x="6253007" y="1401075"/>
            <a:ext cx="5534812" cy="1417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5" name="직사각형 234">
            <a:extLst>
              <a:ext uri="{FF2B5EF4-FFF2-40B4-BE49-F238E27FC236}">
                <a16:creationId xmlns:a16="http://schemas.microsoft.com/office/drawing/2014/main" id="{1410D703-7A21-4D21-BC92-8F0EEC0937D6}"/>
              </a:ext>
            </a:extLst>
          </p:cNvPr>
          <p:cNvSpPr/>
          <p:nvPr/>
        </p:nvSpPr>
        <p:spPr>
          <a:xfrm>
            <a:off x="6261305" y="3095025"/>
            <a:ext cx="5534812" cy="1417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6" name="직사각형 235">
            <a:extLst>
              <a:ext uri="{FF2B5EF4-FFF2-40B4-BE49-F238E27FC236}">
                <a16:creationId xmlns:a16="http://schemas.microsoft.com/office/drawing/2014/main" id="{F23323DA-8B4E-2B59-0310-1AC9C890CCB3}"/>
              </a:ext>
            </a:extLst>
          </p:cNvPr>
          <p:cNvSpPr/>
          <p:nvPr/>
        </p:nvSpPr>
        <p:spPr>
          <a:xfrm>
            <a:off x="6269600" y="4788975"/>
            <a:ext cx="5534812" cy="1417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76F72313-A917-DF39-B3A4-E72DEE53E82C}"/>
              </a:ext>
            </a:extLst>
          </p:cNvPr>
          <p:cNvSpPr/>
          <p:nvPr/>
        </p:nvSpPr>
        <p:spPr>
          <a:xfrm>
            <a:off x="6253005" y="1401075"/>
            <a:ext cx="1003659" cy="14172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8" name="직사각형 237">
            <a:extLst>
              <a:ext uri="{FF2B5EF4-FFF2-40B4-BE49-F238E27FC236}">
                <a16:creationId xmlns:a16="http://schemas.microsoft.com/office/drawing/2014/main" id="{51008F8F-9D68-8A2A-9CF3-C6325C3E0919}"/>
              </a:ext>
            </a:extLst>
          </p:cNvPr>
          <p:cNvSpPr/>
          <p:nvPr/>
        </p:nvSpPr>
        <p:spPr>
          <a:xfrm>
            <a:off x="6253005" y="3095025"/>
            <a:ext cx="1003659" cy="14172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9" name="직사각형 238">
            <a:extLst>
              <a:ext uri="{FF2B5EF4-FFF2-40B4-BE49-F238E27FC236}">
                <a16:creationId xmlns:a16="http://schemas.microsoft.com/office/drawing/2014/main" id="{11A54B2D-CD38-5229-7B0A-BB4D21D406E0}"/>
              </a:ext>
            </a:extLst>
          </p:cNvPr>
          <p:cNvSpPr/>
          <p:nvPr/>
        </p:nvSpPr>
        <p:spPr>
          <a:xfrm>
            <a:off x="6253005" y="4788975"/>
            <a:ext cx="1003659" cy="14172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ADB4815C-6267-8004-48E5-FB062CD40BBB}"/>
              </a:ext>
            </a:extLst>
          </p:cNvPr>
          <p:cNvSpPr txBox="1"/>
          <p:nvPr/>
        </p:nvSpPr>
        <p:spPr>
          <a:xfrm>
            <a:off x="6487955" y="1736558"/>
            <a:ext cx="552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A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FB5C84C0-D1B5-73BE-4554-52B27A64F95F}"/>
              </a:ext>
            </a:extLst>
          </p:cNvPr>
          <p:cNvSpPr txBox="1"/>
          <p:nvPr/>
        </p:nvSpPr>
        <p:spPr>
          <a:xfrm>
            <a:off x="6487955" y="3439543"/>
            <a:ext cx="552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B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746F7A80-3EB6-0DF1-FF36-931127BF6789}"/>
              </a:ext>
            </a:extLst>
          </p:cNvPr>
          <p:cNvSpPr txBox="1"/>
          <p:nvPr/>
        </p:nvSpPr>
        <p:spPr>
          <a:xfrm>
            <a:off x="6474498" y="5132368"/>
            <a:ext cx="5789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C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6DFBE12E-D9ED-F905-B57C-6E69A6949FDC}"/>
              </a:ext>
            </a:extLst>
          </p:cNvPr>
          <p:cNvSpPr txBox="1"/>
          <p:nvPr/>
        </p:nvSpPr>
        <p:spPr>
          <a:xfrm>
            <a:off x="7415188" y="1684776"/>
            <a:ext cx="42167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C74D6C1D-A29B-C363-F1FD-6B98339A7C76}"/>
              </a:ext>
            </a:extLst>
          </p:cNvPr>
          <p:cNvSpPr txBox="1"/>
          <p:nvPr/>
        </p:nvSpPr>
        <p:spPr>
          <a:xfrm>
            <a:off x="7415188" y="3374201"/>
            <a:ext cx="42167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90C234CC-0566-186E-E2A5-ACEF16E150CF}"/>
              </a:ext>
            </a:extLst>
          </p:cNvPr>
          <p:cNvSpPr txBox="1"/>
          <p:nvPr/>
        </p:nvSpPr>
        <p:spPr>
          <a:xfrm>
            <a:off x="7415187" y="5063626"/>
            <a:ext cx="42167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54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4650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066DD2-7D6B-A090-C74B-623B3072AABD}"/>
              </a:ext>
            </a:extLst>
          </p:cNvPr>
          <p:cNvSpPr/>
          <p:nvPr/>
        </p:nvSpPr>
        <p:spPr>
          <a:xfrm>
            <a:off x="724829" y="1855021"/>
            <a:ext cx="5092700" cy="167557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58DF7E-4384-D3A0-D134-E56D7B35DB00}"/>
              </a:ext>
            </a:extLst>
          </p:cNvPr>
          <p:cNvSpPr/>
          <p:nvPr/>
        </p:nvSpPr>
        <p:spPr>
          <a:xfrm>
            <a:off x="724829" y="1371600"/>
            <a:ext cx="5092700" cy="4834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28295E-BB81-B0CF-D8F9-6007E39C4F1E}"/>
              </a:ext>
            </a:extLst>
          </p:cNvPr>
          <p:cNvSpPr/>
          <p:nvPr/>
        </p:nvSpPr>
        <p:spPr>
          <a:xfrm>
            <a:off x="6446658" y="1855021"/>
            <a:ext cx="5092700" cy="167557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8A718F3-2478-C058-1091-638159688644}"/>
              </a:ext>
            </a:extLst>
          </p:cNvPr>
          <p:cNvSpPr/>
          <p:nvPr/>
        </p:nvSpPr>
        <p:spPr>
          <a:xfrm>
            <a:off x="6446658" y="1371600"/>
            <a:ext cx="5092700" cy="4834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0F468F5-268A-7428-AA27-FFDA31F105A4}"/>
              </a:ext>
            </a:extLst>
          </p:cNvPr>
          <p:cNvSpPr/>
          <p:nvPr/>
        </p:nvSpPr>
        <p:spPr>
          <a:xfrm>
            <a:off x="724829" y="4497442"/>
            <a:ext cx="5092700" cy="167557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330433D-F8B6-8051-2786-B13218A97581}"/>
              </a:ext>
            </a:extLst>
          </p:cNvPr>
          <p:cNvSpPr/>
          <p:nvPr/>
        </p:nvSpPr>
        <p:spPr>
          <a:xfrm>
            <a:off x="724829" y="4014021"/>
            <a:ext cx="5092700" cy="4834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1F0C57-A8DB-15CB-B185-9306F9CD0BC8}"/>
              </a:ext>
            </a:extLst>
          </p:cNvPr>
          <p:cNvSpPr/>
          <p:nvPr/>
        </p:nvSpPr>
        <p:spPr>
          <a:xfrm>
            <a:off x="6446658" y="4497442"/>
            <a:ext cx="5092700" cy="167557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EBAA48-2623-4474-B5C6-2FAB1F8A6EEE}"/>
              </a:ext>
            </a:extLst>
          </p:cNvPr>
          <p:cNvSpPr/>
          <p:nvPr/>
        </p:nvSpPr>
        <p:spPr>
          <a:xfrm>
            <a:off x="6446658" y="4014021"/>
            <a:ext cx="5092700" cy="4834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2D9CA4-779C-4D7F-E245-D68DDC505D7A}"/>
              </a:ext>
            </a:extLst>
          </p:cNvPr>
          <p:cNvSpPr txBox="1"/>
          <p:nvPr/>
        </p:nvSpPr>
        <p:spPr>
          <a:xfrm>
            <a:off x="2261928" y="1413255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7312C07-DFD0-E3A3-E68D-8B9BCEE4F4C9}"/>
              </a:ext>
            </a:extLst>
          </p:cNvPr>
          <p:cNvSpPr txBox="1"/>
          <p:nvPr/>
        </p:nvSpPr>
        <p:spPr>
          <a:xfrm>
            <a:off x="2261927" y="4055676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76D0F2-0D1A-5FA0-D143-97B7EB538420}"/>
              </a:ext>
            </a:extLst>
          </p:cNvPr>
          <p:cNvSpPr txBox="1"/>
          <p:nvPr/>
        </p:nvSpPr>
        <p:spPr>
          <a:xfrm>
            <a:off x="8078528" y="1413255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378E72-007A-19E6-ACDC-76272838D4F3}"/>
              </a:ext>
            </a:extLst>
          </p:cNvPr>
          <p:cNvSpPr txBox="1"/>
          <p:nvPr/>
        </p:nvSpPr>
        <p:spPr>
          <a:xfrm>
            <a:off x="8078527" y="4055676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575D93-A330-23F8-F93D-B059AB5157E2}"/>
              </a:ext>
            </a:extLst>
          </p:cNvPr>
          <p:cNvSpPr txBox="1"/>
          <p:nvPr/>
        </p:nvSpPr>
        <p:spPr>
          <a:xfrm>
            <a:off x="959777" y="2082635"/>
            <a:ext cx="4622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그리워 멀리 하나에 이름과</a:t>
            </a:r>
            <a:r>
              <a:rPr lang="en-US" altLang="ko-KR" sz="1400" dirty="0"/>
              <a:t>, </a:t>
            </a:r>
            <a:r>
              <a:rPr lang="ko-KR" altLang="en-US" sz="1400" dirty="0"/>
              <a:t>무엇인지 별에도 어머니 이름자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슬퍼하는 너무나 위에 된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없이 별에도 이름을 나는 풀이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부끄러운 시와 계절이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나의 묻힌 속의 이웃 하나의 사랑과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위에 강아지</a:t>
            </a:r>
            <a:r>
              <a:rPr lang="en-US" altLang="ko-KR" sz="1400" dirty="0"/>
              <a:t>, </a:t>
            </a:r>
            <a:r>
              <a:rPr lang="ko-KR" altLang="en-US" sz="1400" dirty="0"/>
              <a:t>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새겨지는 별 불러 어머니</a:t>
            </a:r>
            <a:r>
              <a:rPr lang="en-US" altLang="ko-KR" sz="1400" dirty="0"/>
              <a:t>, </a:t>
            </a:r>
            <a:r>
              <a:rPr lang="ko-KR" altLang="en-US" sz="1400" dirty="0"/>
              <a:t>이제 것은 별들을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endParaRPr lang="ko-KR" altLang="en-US" sz="1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31ABC3-37C9-AB11-A91C-72DE3E09D0BD}"/>
              </a:ext>
            </a:extLst>
          </p:cNvPr>
          <p:cNvSpPr txBox="1"/>
          <p:nvPr/>
        </p:nvSpPr>
        <p:spPr>
          <a:xfrm>
            <a:off x="959777" y="4750456"/>
            <a:ext cx="4622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그리워 멀리 하나에 이름과</a:t>
            </a:r>
            <a:r>
              <a:rPr lang="en-US" altLang="ko-KR" sz="1400" dirty="0"/>
              <a:t>, </a:t>
            </a:r>
            <a:r>
              <a:rPr lang="ko-KR" altLang="en-US" sz="1400" dirty="0"/>
              <a:t>무엇인지 별에도 어머니 이름자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슬퍼하는 너무나 위에 된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없이 별에도 이름을 나는 풀이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부끄러운 시와 계절이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나의 묻힌 속의 이웃 하나의 사랑과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위에 강아지</a:t>
            </a:r>
            <a:r>
              <a:rPr lang="en-US" altLang="ko-KR" sz="1400" dirty="0"/>
              <a:t>, </a:t>
            </a:r>
            <a:r>
              <a:rPr lang="ko-KR" altLang="en-US" sz="1400" dirty="0"/>
              <a:t>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새겨지는 별 불러 어머니</a:t>
            </a:r>
            <a:r>
              <a:rPr lang="en-US" altLang="ko-KR" sz="1400" dirty="0"/>
              <a:t>, </a:t>
            </a:r>
            <a:r>
              <a:rPr lang="ko-KR" altLang="en-US" sz="1400" dirty="0"/>
              <a:t>이제 것은 별들을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endParaRPr lang="ko-KR" altLang="en-US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4E7499-863D-F449-7ACC-422B0CE00A6F}"/>
              </a:ext>
            </a:extLst>
          </p:cNvPr>
          <p:cNvSpPr txBox="1"/>
          <p:nvPr/>
        </p:nvSpPr>
        <p:spPr>
          <a:xfrm>
            <a:off x="6692900" y="2082635"/>
            <a:ext cx="4622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그리워 멀리 하나에 이름과</a:t>
            </a:r>
            <a:r>
              <a:rPr lang="en-US" altLang="ko-KR" sz="1400" dirty="0"/>
              <a:t>, </a:t>
            </a:r>
            <a:r>
              <a:rPr lang="ko-KR" altLang="en-US" sz="1400" dirty="0"/>
              <a:t>무엇인지 별에도 어머니 이름자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슬퍼하는 너무나 위에 된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없이 별에도 이름을 나는 풀이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부끄러운 시와 계절이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나의 묻힌 속의 이웃 하나의 사랑과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위에 강아지</a:t>
            </a:r>
            <a:r>
              <a:rPr lang="en-US" altLang="ko-KR" sz="1400" dirty="0"/>
              <a:t>, </a:t>
            </a:r>
            <a:r>
              <a:rPr lang="ko-KR" altLang="en-US" sz="1400" dirty="0"/>
              <a:t>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새겨지는 별 불러 어머니</a:t>
            </a:r>
            <a:r>
              <a:rPr lang="en-US" altLang="ko-KR" sz="1400" dirty="0"/>
              <a:t>, </a:t>
            </a:r>
            <a:r>
              <a:rPr lang="ko-KR" altLang="en-US" sz="1400" dirty="0"/>
              <a:t>이제 것은 별들을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endParaRPr lang="ko-KR" altLang="en-US" sz="1400" dirty="0"/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A1E5E01E-746F-E5DE-CE41-0FF614C190EC}"/>
              </a:ext>
            </a:extLst>
          </p:cNvPr>
          <p:cNvSpPr txBox="1"/>
          <p:nvPr/>
        </p:nvSpPr>
        <p:spPr>
          <a:xfrm>
            <a:off x="6692900" y="4750456"/>
            <a:ext cx="4622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그리워 멀리 하나에 이름과</a:t>
            </a:r>
            <a:r>
              <a:rPr lang="en-US" altLang="ko-KR" sz="1400" dirty="0"/>
              <a:t>, </a:t>
            </a:r>
            <a:r>
              <a:rPr lang="ko-KR" altLang="en-US" sz="1400" dirty="0"/>
              <a:t>무엇인지 별에도 어머니 이름자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슬퍼하는 너무나 위에 된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없이 별에도 이름을 나는 풀이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부끄러운 시와 계절이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나의 묻힌 속의 이웃 하나의 사랑과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위에 강아지</a:t>
            </a:r>
            <a:r>
              <a:rPr lang="en-US" altLang="ko-KR" sz="1400" dirty="0"/>
              <a:t>, </a:t>
            </a:r>
            <a:r>
              <a:rPr lang="ko-KR" altLang="en-US" sz="1400" dirty="0"/>
              <a:t>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새겨지는 별 불러 어머니</a:t>
            </a:r>
            <a:r>
              <a:rPr lang="en-US" altLang="ko-KR" sz="1400" dirty="0"/>
              <a:t>, </a:t>
            </a:r>
            <a:r>
              <a:rPr lang="ko-KR" altLang="en-US" sz="1400" dirty="0"/>
              <a:t>이제 것은 별들을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endParaRPr lang="ko-KR" altLang="en-US" sz="14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55</a:t>
            </a:fld>
            <a:endParaRPr lang="en-US" altLang="ko-KR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9815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5A5F181-CD14-2C13-83C3-A8F9A056216D}"/>
              </a:ext>
            </a:extLst>
          </p:cNvPr>
          <p:cNvSpPr/>
          <p:nvPr/>
        </p:nvSpPr>
        <p:spPr>
          <a:xfrm>
            <a:off x="5182143" y="1511300"/>
            <a:ext cx="2031757" cy="486944"/>
          </a:xfrm>
          <a:prstGeom prst="roundRect">
            <a:avLst>
              <a:gd name="adj" fmla="val 3022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9B0EAEF-99D5-D094-D1FC-CEAD62E44C82}"/>
              </a:ext>
            </a:extLst>
          </p:cNvPr>
          <p:cNvSpPr/>
          <p:nvPr/>
        </p:nvSpPr>
        <p:spPr>
          <a:xfrm>
            <a:off x="7360044" y="1511300"/>
            <a:ext cx="2031757" cy="486944"/>
          </a:xfrm>
          <a:prstGeom prst="roundRect">
            <a:avLst>
              <a:gd name="adj" fmla="val 3022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F8D6057-13D4-C3B9-5BCF-F892AB6378F6}"/>
              </a:ext>
            </a:extLst>
          </p:cNvPr>
          <p:cNvSpPr/>
          <p:nvPr/>
        </p:nvSpPr>
        <p:spPr>
          <a:xfrm>
            <a:off x="9537944" y="1511300"/>
            <a:ext cx="2031757" cy="486944"/>
          </a:xfrm>
          <a:prstGeom prst="roundRect">
            <a:avLst>
              <a:gd name="adj" fmla="val 3022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DB77524-27BC-1ED4-C0C9-BD2E7F56B78D}"/>
              </a:ext>
            </a:extLst>
          </p:cNvPr>
          <p:cNvSpPr/>
          <p:nvPr/>
        </p:nvSpPr>
        <p:spPr>
          <a:xfrm>
            <a:off x="5182143" y="2204576"/>
            <a:ext cx="6387558" cy="115546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2835386-03D9-93B4-1234-5ED415BEFB2D}"/>
              </a:ext>
            </a:extLst>
          </p:cNvPr>
          <p:cNvCxnSpPr>
            <a:cxnSpLocks/>
          </p:cNvCxnSpPr>
          <p:nvPr/>
        </p:nvCxnSpPr>
        <p:spPr>
          <a:xfrm>
            <a:off x="7213900" y="2355994"/>
            <a:ext cx="0" cy="852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D52D35-A0B2-7E63-861A-2BDBD05C5304}"/>
              </a:ext>
            </a:extLst>
          </p:cNvPr>
          <p:cNvCxnSpPr>
            <a:cxnSpLocks/>
          </p:cNvCxnSpPr>
          <p:nvPr/>
        </p:nvCxnSpPr>
        <p:spPr>
          <a:xfrm>
            <a:off x="9391800" y="2355994"/>
            <a:ext cx="0" cy="852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4BADC5C1-66DC-300C-DB2C-FDE1A7DEF0AD}"/>
              </a:ext>
            </a:extLst>
          </p:cNvPr>
          <p:cNvSpPr/>
          <p:nvPr/>
        </p:nvSpPr>
        <p:spPr>
          <a:xfrm>
            <a:off x="5182143" y="3511454"/>
            <a:ext cx="6387558" cy="115546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9674926B-AA8B-1381-F869-DBA4E0A00A1C}"/>
              </a:ext>
            </a:extLst>
          </p:cNvPr>
          <p:cNvCxnSpPr>
            <a:cxnSpLocks/>
          </p:cNvCxnSpPr>
          <p:nvPr/>
        </p:nvCxnSpPr>
        <p:spPr>
          <a:xfrm>
            <a:off x="7213900" y="3662872"/>
            <a:ext cx="0" cy="852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3662FB1-BE7E-8CEC-953C-94EEC6AAFC42}"/>
              </a:ext>
            </a:extLst>
          </p:cNvPr>
          <p:cNvCxnSpPr>
            <a:cxnSpLocks/>
          </p:cNvCxnSpPr>
          <p:nvPr/>
        </p:nvCxnSpPr>
        <p:spPr>
          <a:xfrm>
            <a:off x="9391800" y="3662872"/>
            <a:ext cx="0" cy="852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00FE5077-7E57-A288-5F9C-2781899368F5}"/>
              </a:ext>
            </a:extLst>
          </p:cNvPr>
          <p:cNvSpPr/>
          <p:nvPr/>
        </p:nvSpPr>
        <p:spPr>
          <a:xfrm>
            <a:off x="5182143" y="4818332"/>
            <a:ext cx="6387558" cy="115546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2DEF0E0-41AB-D43A-683A-0C18061A3E4D}"/>
              </a:ext>
            </a:extLst>
          </p:cNvPr>
          <p:cNvCxnSpPr>
            <a:cxnSpLocks/>
          </p:cNvCxnSpPr>
          <p:nvPr/>
        </p:nvCxnSpPr>
        <p:spPr>
          <a:xfrm>
            <a:off x="7213900" y="4969750"/>
            <a:ext cx="0" cy="852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9AC09F79-D53A-3ED1-D747-54F88F553A84}"/>
              </a:ext>
            </a:extLst>
          </p:cNvPr>
          <p:cNvCxnSpPr>
            <a:cxnSpLocks/>
          </p:cNvCxnSpPr>
          <p:nvPr/>
        </p:nvCxnSpPr>
        <p:spPr>
          <a:xfrm>
            <a:off x="9391800" y="4969750"/>
            <a:ext cx="0" cy="852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4" name="TextBox 223">
            <a:extLst>
              <a:ext uri="{FF2B5EF4-FFF2-40B4-BE49-F238E27FC236}">
                <a16:creationId xmlns:a16="http://schemas.microsoft.com/office/drawing/2014/main" id="{C5AC17B4-D0F4-63F4-D307-CD9CF5C00538}"/>
              </a:ext>
            </a:extLst>
          </p:cNvPr>
          <p:cNvSpPr txBox="1"/>
          <p:nvPr/>
        </p:nvSpPr>
        <p:spPr>
          <a:xfrm>
            <a:off x="5912524" y="1570104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300" dirty="0">
                <a:solidFill>
                  <a:schemeClr val="bg1"/>
                </a:solidFill>
                <a:latin typeface="+mj-ea"/>
                <a:ea typeface="+mj-ea"/>
              </a:rPr>
              <a:t>행</a:t>
            </a:r>
            <a:r>
              <a:rPr lang="en-US" altLang="ko-KR" spc="300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1F1F19CB-B833-C7C8-F33A-4F59176372D0}"/>
              </a:ext>
            </a:extLst>
          </p:cNvPr>
          <p:cNvSpPr txBox="1"/>
          <p:nvPr/>
        </p:nvSpPr>
        <p:spPr>
          <a:xfrm>
            <a:off x="8076456" y="1570104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bg1"/>
                </a:solidFill>
                <a:latin typeface="+mj-ea"/>
                <a:ea typeface="+mj-ea"/>
              </a:rPr>
              <a:t>행 </a:t>
            </a:r>
            <a:r>
              <a:rPr lang="en-US" altLang="ko-KR" spc="-150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89088CA8-17CF-6C08-5E2C-3CFB09433D90}"/>
              </a:ext>
            </a:extLst>
          </p:cNvPr>
          <p:cNvSpPr txBox="1"/>
          <p:nvPr/>
        </p:nvSpPr>
        <p:spPr>
          <a:xfrm>
            <a:off x="10290769" y="1570104"/>
            <a:ext cx="526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bg1"/>
                </a:solidFill>
                <a:latin typeface="+mj-ea"/>
                <a:ea typeface="+mj-ea"/>
              </a:rPr>
              <a:t>행 </a:t>
            </a:r>
            <a:r>
              <a:rPr lang="en-US" altLang="ko-KR" spc="-150" dirty="0">
                <a:solidFill>
                  <a:schemeClr val="bg1"/>
                </a:solidFill>
                <a:latin typeface="+mj-ea"/>
                <a:ea typeface="+mj-ea"/>
              </a:rPr>
              <a:t>3</a:t>
            </a:r>
          </a:p>
        </p:txBody>
      </p:sp>
      <p:grpSp>
        <p:nvGrpSpPr>
          <p:cNvPr id="227" name="그룹 226">
            <a:extLst>
              <a:ext uri="{FF2B5EF4-FFF2-40B4-BE49-F238E27FC236}">
                <a16:creationId xmlns:a16="http://schemas.microsoft.com/office/drawing/2014/main" id="{11DC0D78-2E9F-510D-10B4-E22CBBA4EFE0}"/>
              </a:ext>
            </a:extLst>
          </p:cNvPr>
          <p:cNvGrpSpPr/>
          <p:nvPr/>
        </p:nvGrpSpPr>
        <p:grpSpPr>
          <a:xfrm>
            <a:off x="5445089" y="2477057"/>
            <a:ext cx="1505861" cy="592210"/>
            <a:chOff x="5445089" y="2477057"/>
            <a:chExt cx="1505861" cy="592210"/>
          </a:xfrm>
        </p:grpSpPr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1907D71A-22CA-3CCB-D9BC-61FFFB6809AC}"/>
                </a:ext>
              </a:extLst>
            </p:cNvPr>
            <p:cNvSpPr txBox="1"/>
            <p:nvPr/>
          </p:nvSpPr>
          <p:spPr>
            <a:xfrm>
              <a:off x="5445089" y="2477057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A86539B1-4368-0557-10A1-DCA8C3EE5014}"/>
                </a:ext>
              </a:extLst>
            </p:cNvPr>
            <p:cNvSpPr txBox="1"/>
            <p:nvPr/>
          </p:nvSpPr>
          <p:spPr>
            <a:xfrm>
              <a:off x="5445089" y="2761490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</p:grpSp>
      <p:grpSp>
        <p:nvGrpSpPr>
          <p:cNvPr id="230" name="그룹 229">
            <a:extLst>
              <a:ext uri="{FF2B5EF4-FFF2-40B4-BE49-F238E27FC236}">
                <a16:creationId xmlns:a16="http://schemas.microsoft.com/office/drawing/2014/main" id="{A0B94042-39B3-5D5F-15DA-FCAF1516FC2F}"/>
              </a:ext>
            </a:extLst>
          </p:cNvPr>
          <p:cNvGrpSpPr/>
          <p:nvPr/>
        </p:nvGrpSpPr>
        <p:grpSpPr>
          <a:xfrm>
            <a:off x="5445089" y="3793078"/>
            <a:ext cx="1505861" cy="592210"/>
            <a:chOff x="5445089" y="2477057"/>
            <a:chExt cx="1505861" cy="592210"/>
          </a:xfrm>
        </p:grpSpPr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id="{3245C3FF-0DD7-E8E5-BAEF-BE4E93F25F85}"/>
                </a:ext>
              </a:extLst>
            </p:cNvPr>
            <p:cNvSpPr txBox="1"/>
            <p:nvPr/>
          </p:nvSpPr>
          <p:spPr>
            <a:xfrm>
              <a:off x="5445089" y="2477057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id="{47ED88E2-9CC8-DD37-5442-23BC0660AD5A}"/>
                </a:ext>
              </a:extLst>
            </p:cNvPr>
            <p:cNvSpPr txBox="1"/>
            <p:nvPr/>
          </p:nvSpPr>
          <p:spPr>
            <a:xfrm>
              <a:off x="5445089" y="2761490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</p:grpSp>
      <p:grpSp>
        <p:nvGrpSpPr>
          <p:cNvPr id="233" name="그룹 232">
            <a:extLst>
              <a:ext uri="{FF2B5EF4-FFF2-40B4-BE49-F238E27FC236}">
                <a16:creationId xmlns:a16="http://schemas.microsoft.com/office/drawing/2014/main" id="{EC6F2AA5-7F80-60A9-8636-5BEEE53A3479}"/>
              </a:ext>
            </a:extLst>
          </p:cNvPr>
          <p:cNvGrpSpPr/>
          <p:nvPr/>
        </p:nvGrpSpPr>
        <p:grpSpPr>
          <a:xfrm>
            <a:off x="5445089" y="5109099"/>
            <a:ext cx="1505861" cy="592210"/>
            <a:chOff x="5445089" y="2477057"/>
            <a:chExt cx="1505861" cy="592210"/>
          </a:xfrm>
        </p:grpSpPr>
        <p:sp>
          <p:nvSpPr>
            <p:cNvPr id="234" name="TextBox 233">
              <a:extLst>
                <a:ext uri="{FF2B5EF4-FFF2-40B4-BE49-F238E27FC236}">
                  <a16:creationId xmlns:a16="http://schemas.microsoft.com/office/drawing/2014/main" id="{3266D223-6603-323B-FB29-B1515FD41B6B}"/>
                </a:ext>
              </a:extLst>
            </p:cNvPr>
            <p:cNvSpPr txBox="1"/>
            <p:nvPr/>
          </p:nvSpPr>
          <p:spPr>
            <a:xfrm>
              <a:off x="5445089" y="2477057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CE9F80F6-9C68-F917-CA1C-4910A9813910}"/>
                </a:ext>
              </a:extLst>
            </p:cNvPr>
            <p:cNvSpPr txBox="1"/>
            <p:nvPr/>
          </p:nvSpPr>
          <p:spPr>
            <a:xfrm>
              <a:off x="5445089" y="2761490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</p:grpSp>
      <p:grpSp>
        <p:nvGrpSpPr>
          <p:cNvPr id="236" name="그룹 235">
            <a:extLst>
              <a:ext uri="{FF2B5EF4-FFF2-40B4-BE49-F238E27FC236}">
                <a16:creationId xmlns:a16="http://schemas.microsoft.com/office/drawing/2014/main" id="{70DF22C7-BB86-2521-BDB6-1CBEFE2A2122}"/>
              </a:ext>
            </a:extLst>
          </p:cNvPr>
          <p:cNvGrpSpPr/>
          <p:nvPr/>
        </p:nvGrpSpPr>
        <p:grpSpPr>
          <a:xfrm>
            <a:off x="7549920" y="2477057"/>
            <a:ext cx="1505861" cy="592210"/>
            <a:chOff x="5445089" y="2477057"/>
            <a:chExt cx="1505861" cy="592210"/>
          </a:xfrm>
        </p:grpSpPr>
        <p:sp>
          <p:nvSpPr>
            <p:cNvPr id="237" name="TextBox 236">
              <a:extLst>
                <a:ext uri="{FF2B5EF4-FFF2-40B4-BE49-F238E27FC236}">
                  <a16:creationId xmlns:a16="http://schemas.microsoft.com/office/drawing/2014/main" id="{DD98099E-CF30-DDC1-A773-61BAEEAFE813}"/>
                </a:ext>
              </a:extLst>
            </p:cNvPr>
            <p:cNvSpPr txBox="1"/>
            <p:nvPr/>
          </p:nvSpPr>
          <p:spPr>
            <a:xfrm>
              <a:off x="5445089" y="2477057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24CE1A5E-FCE6-63F4-F72E-AB03AC4229F3}"/>
                </a:ext>
              </a:extLst>
            </p:cNvPr>
            <p:cNvSpPr txBox="1"/>
            <p:nvPr/>
          </p:nvSpPr>
          <p:spPr>
            <a:xfrm>
              <a:off x="5445089" y="2761490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</p:grpSp>
      <p:grpSp>
        <p:nvGrpSpPr>
          <p:cNvPr id="239" name="그룹 238">
            <a:extLst>
              <a:ext uri="{FF2B5EF4-FFF2-40B4-BE49-F238E27FC236}">
                <a16:creationId xmlns:a16="http://schemas.microsoft.com/office/drawing/2014/main" id="{076287A7-87B7-6C1E-5345-C6A399993D87}"/>
              </a:ext>
            </a:extLst>
          </p:cNvPr>
          <p:cNvGrpSpPr/>
          <p:nvPr/>
        </p:nvGrpSpPr>
        <p:grpSpPr>
          <a:xfrm>
            <a:off x="7549920" y="3793078"/>
            <a:ext cx="1505861" cy="592210"/>
            <a:chOff x="5445089" y="2477057"/>
            <a:chExt cx="1505861" cy="592210"/>
          </a:xfrm>
        </p:grpSpPr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EF922B83-2B25-0B3C-143B-0AC6B3C18632}"/>
                </a:ext>
              </a:extLst>
            </p:cNvPr>
            <p:cNvSpPr txBox="1"/>
            <p:nvPr/>
          </p:nvSpPr>
          <p:spPr>
            <a:xfrm>
              <a:off x="5445089" y="2477057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20E8AD2B-8898-E656-C2C2-B0C85DFC95BE}"/>
                </a:ext>
              </a:extLst>
            </p:cNvPr>
            <p:cNvSpPr txBox="1"/>
            <p:nvPr/>
          </p:nvSpPr>
          <p:spPr>
            <a:xfrm>
              <a:off x="5445089" y="2761490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</p:grpSp>
      <p:grpSp>
        <p:nvGrpSpPr>
          <p:cNvPr id="242" name="그룹 241">
            <a:extLst>
              <a:ext uri="{FF2B5EF4-FFF2-40B4-BE49-F238E27FC236}">
                <a16:creationId xmlns:a16="http://schemas.microsoft.com/office/drawing/2014/main" id="{00BDF92E-F18A-F61A-4315-DBE35DF1210C}"/>
              </a:ext>
            </a:extLst>
          </p:cNvPr>
          <p:cNvGrpSpPr/>
          <p:nvPr/>
        </p:nvGrpSpPr>
        <p:grpSpPr>
          <a:xfrm>
            <a:off x="7549920" y="5109099"/>
            <a:ext cx="1505861" cy="592210"/>
            <a:chOff x="5445089" y="2477057"/>
            <a:chExt cx="1505861" cy="592210"/>
          </a:xfrm>
        </p:grpSpPr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A7DACF76-1A5E-FE46-4401-F1EB4A114C37}"/>
                </a:ext>
              </a:extLst>
            </p:cNvPr>
            <p:cNvSpPr txBox="1"/>
            <p:nvPr/>
          </p:nvSpPr>
          <p:spPr>
            <a:xfrm>
              <a:off x="5445089" y="2477057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BC32EC29-02D3-3C50-9C4B-949818940104}"/>
                </a:ext>
              </a:extLst>
            </p:cNvPr>
            <p:cNvSpPr txBox="1"/>
            <p:nvPr/>
          </p:nvSpPr>
          <p:spPr>
            <a:xfrm>
              <a:off x="5445089" y="2761490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12D4CAB3-6B22-9EBA-7BA7-59B742B1C210}"/>
              </a:ext>
            </a:extLst>
          </p:cNvPr>
          <p:cNvGrpSpPr/>
          <p:nvPr/>
        </p:nvGrpSpPr>
        <p:grpSpPr>
          <a:xfrm>
            <a:off x="9654751" y="2477057"/>
            <a:ext cx="1505861" cy="592210"/>
            <a:chOff x="5445089" y="2477057"/>
            <a:chExt cx="1505861" cy="592210"/>
          </a:xfrm>
        </p:grpSpPr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1A6895B8-F78B-E2E5-FDAA-071FA5E8A3FF}"/>
                </a:ext>
              </a:extLst>
            </p:cNvPr>
            <p:cNvSpPr txBox="1"/>
            <p:nvPr/>
          </p:nvSpPr>
          <p:spPr>
            <a:xfrm>
              <a:off x="5445089" y="2477057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EFDD2E70-D2B2-9D73-D147-40A14CBBBCA9}"/>
                </a:ext>
              </a:extLst>
            </p:cNvPr>
            <p:cNvSpPr txBox="1"/>
            <p:nvPr/>
          </p:nvSpPr>
          <p:spPr>
            <a:xfrm>
              <a:off x="5445089" y="2761490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</p:grpSp>
      <p:grpSp>
        <p:nvGrpSpPr>
          <p:cNvPr id="249" name="그룹 248">
            <a:extLst>
              <a:ext uri="{FF2B5EF4-FFF2-40B4-BE49-F238E27FC236}">
                <a16:creationId xmlns:a16="http://schemas.microsoft.com/office/drawing/2014/main" id="{42957E35-7DE0-342A-E759-412A09264775}"/>
              </a:ext>
            </a:extLst>
          </p:cNvPr>
          <p:cNvGrpSpPr/>
          <p:nvPr/>
        </p:nvGrpSpPr>
        <p:grpSpPr>
          <a:xfrm>
            <a:off x="9654751" y="3793078"/>
            <a:ext cx="1505861" cy="592210"/>
            <a:chOff x="5445089" y="2477057"/>
            <a:chExt cx="1505861" cy="592210"/>
          </a:xfrm>
        </p:grpSpPr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48BAE86B-B850-C50B-EE6F-92DC6D9BEB85}"/>
                </a:ext>
              </a:extLst>
            </p:cNvPr>
            <p:cNvSpPr txBox="1"/>
            <p:nvPr/>
          </p:nvSpPr>
          <p:spPr>
            <a:xfrm>
              <a:off x="5445089" y="2477057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5B85D100-3138-4093-050E-2CF5ECA55889}"/>
                </a:ext>
              </a:extLst>
            </p:cNvPr>
            <p:cNvSpPr txBox="1"/>
            <p:nvPr/>
          </p:nvSpPr>
          <p:spPr>
            <a:xfrm>
              <a:off x="5445089" y="2761490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</p:grpSp>
      <p:grpSp>
        <p:nvGrpSpPr>
          <p:cNvPr id="252" name="그룹 251">
            <a:extLst>
              <a:ext uri="{FF2B5EF4-FFF2-40B4-BE49-F238E27FC236}">
                <a16:creationId xmlns:a16="http://schemas.microsoft.com/office/drawing/2014/main" id="{3CC0E911-BEBF-7F58-F0E3-60EF6FFE640E}"/>
              </a:ext>
            </a:extLst>
          </p:cNvPr>
          <p:cNvGrpSpPr/>
          <p:nvPr/>
        </p:nvGrpSpPr>
        <p:grpSpPr>
          <a:xfrm>
            <a:off x="9654751" y="5109099"/>
            <a:ext cx="1505861" cy="592210"/>
            <a:chOff x="5445089" y="2477057"/>
            <a:chExt cx="1505861" cy="592210"/>
          </a:xfrm>
        </p:grpSpPr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9D853733-0F87-99E1-3996-4041050210E0}"/>
                </a:ext>
              </a:extLst>
            </p:cNvPr>
            <p:cNvSpPr txBox="1"/>
            <p:nvPr/>
          </p:nvSpPr>
          <p:spPr>
            <a:xfrm>
              <a:off x="5445089" y="2477057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00F6DEA1-3943-2875-9C21-2DEF626B7EB5}"/>
                </a:ext>
              </a:extLst>
            </p:cNvPr>
            <p:cNvSpPr txBox="1"/>
            <p:nvPr/>
          </p:nvSpPr>
          <p:spPr>
            <a:xfrm>
              <a:off x="5445089" y="2761490"/>
              <a:ext cx="150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buFont typeface="Wingdings" panose="05000000000000000000" pitchFamily="2" charset="2"/>
                <a:buChar char="§"/>
              </a:pPr>
              <a:r>
                <a:rPr lang="ko-KR" altLang="en-US" sz="1400" spc="-150" dirty="0"/>
                <a:t>내용을 입력하세요</a:t>
              </a:r>
            </a:p>
          </p:txBody>
        </p:sp>
      </p:grpSp>
      <p:sp>
        <p:nvSpPr>
          <p:cNvPr id="255" name="직사각형 254">
            <a:extLst>
              <a:ext uri="{FF2B5EF4-FFF2-40B4-BE49-F238E27FC236}">
                <a16:creationId xmlns:a16="http://schemas.microsoft.com/office/drawing/2014/main" id="{EB1031D9-36E5-1AFB-2C95-165208345D14}"/>
              </a:ext>
            </a:extLst>
          </p:cNvPr>
          <p:cNvSpPr/>
          <p:nvPr/>
        </p:nvSpPr>
        <p:spPr>
          <a:xfrm>
            <a:off x="421327" y="1538826"/>
            <a:ext cx="4351727" cy="440368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6" name="양쪽 대괄호 255">
            <a:extLst>
              <a:ext uri="{FF2B5EF4-FFF2-40B4-BE49-F238E27FC236}">
                <a16:creationId xmlns:a16="http://schemas.microsoft.com/office/drawing/2014/main" id="{F6BFE7E6-72A4-5A2E-A2D7-0FFAB4A3F193}"/>
              </a:ext>
            </a:extLst>
          </p:cNvPr>
          <p:cNvSpPr/>
          <p:nvPr/>
        </p:nvSpPr>
        <p:spPr>
          <a:xfrm>
            <a:off x="832513" y="1940446"/>
            <a:ext cx="3562066" cy="1155460"/>
          </a:xfrm>
          <a:prstGeom prst="bracketPair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B52EBF10-F552-3156-2E56-4C2F007B5E29}"/>
              </a:ext>
            </a:extLst>
          </p:cNvPr>
          <p:cNvSpPr txBox="1"/>
          <p:nvPr/>
        </p:nvSpPr>
        <p:spPr>
          <a:xfrm>
            <a:off x="832514" y="3662872"/>
            <a:ext cx="356206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그리워 멀리 하나에 이름과</a:t>
            </a:r>
            <a:r>
              <a:rPr lang="en-US" altLang="ko-KR" sz="1400" dirty="0"/>
              <a:t>, </a:t>
            </a:r>
            <a:r>
              <a:rPr lang="ko-KR" altLang="en-US" sz="1400" dirty="0"/>
              <a:t>무엇인지 별에도 어머니 이름자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슬퍼하는 너무나 위에 된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없이 별에도 이름을 나는 풀이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부끄러운 시와 계절이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나의 묻힌 속의 이웃 하나의 사랑과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위에 강아지</a:t>
            </a:r>
            <a:r>
              <a:rPr lang="en-US" altLang="ko-KR" sz="1400" dirty="0"/>
              <a:t>, </a:t>
            </a:r>
            <a:r>
              <a:rPr lang="ko-KR" altLang="en-US" sz="1400" dirty="0"/>
              <a:t>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새겨지는 별 불러 어머니</a:t>
            </a:r>
            <a:r>
              <a:rPr lang="en-US" altLang="ko-KR" sz="1400" dirty="0"/>
              <a:t>, </a:t>
            </a:r>
            <a:r>
              <a:rPr lang="ko-KR" altLang="en-US" sz="1400" dirty="0"/>
              <a:t>이제 것은 별들을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된 슬퍼하는 못 별 시인의 사랑과 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멀리 그러나 이런 겨울이 봅니다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56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9226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3E46FD35-8737-EFCA-40D2-7CAD92D14545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3A6F1B2-7635-A0EF-6E5F-8D1F59BB0B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448542"/>
              </p:ext>
            </p:extLst>
          </p:nvPr>
        </p:nvGraphicFramePr>
        <p:xfrm>
          <a:off x="802888" y="2200061"/>
          <a:ext cx="10601712" cy="38949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412">
                  <a:extLst>
                    <a:ext uri="{9D8B030D-6E8A-4147-A177-3AD203B41FA5}">
                      <a16:colId xmlns:a16="http://schemas.microsoft.com/office/drawing/2014/main" val="1614525708"/>
                    </a:ext>
                  </a:extLst>
                </a:gridCol>
                <a:gridCol w="3213100">
                  <a:extLst>
                    <a:ext uri="{9D8B030D-6E8A-4147-A177-3AD203B41FA5}">
                      <a16:colId xmlns:a16="http://schemas.microsoft.com/office/drawing/2014/main" val="3270512109"/>
                    </a:ext>
                  </a:extLst>
                </a:gridCol>
                <a:gridCol w="3213100">
                  <a:extLst>
                    <a:ext uri="{9D8B030D-6E8A-4147-A177-3AD203B41FA5}">
                      <a16:colId xmlns:a16="http://schemas.microsoft.com/office/drawing/2014/main" val="1100790070"/>
                    </a:ext>
                  </a:extLst>
                </a:gridCol>
                <a:gridCol w="3213100">
                  <a:extLst>
                    <a:ext uri="{9D8B030D-6E8A-4147-A177-3AD203B41FA5}">
                      <a16:colId xmlns:a16="http://schemas.microsoft.com/office/drawing/2014/main" val="974281956"/>
                    </a:ext>
                  </a:extLst>
                </a:gridCol>
              </a:tblGrid>
              <a:tr h="6218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>
                          <a:solidFill>
                            <a:schemeClr val="bg1"/>
                          </a:solidFill>
                        </a:rPr>
                        <a:t>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8113936"/>
                  </a:ext>
                </a:extLst>
              </a:tr>
              <a:tr h="6560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9561898"/>
                  </a:ext>
                </a:extLst>
              </a:tr>
              <a:tr h="6560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B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836626"/>
                  </a:ext>
                </a:extLst>
              </a:tr>
              <a:tr h="6560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834038"/>
                  </a:ext>
                </a:extLst>
              </a:tr>
              <a:tr h="6560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017115"/>
                  </a:ext>
                </a:extLst>
              </a:tr>
              <a:tr h="6488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내용을 입력하세요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1453924"/>
                  </a:ext>
                </a:extLst>
              </a:tr>
            </a:tbl>
          </a:graphicData>
        </a:graphic>
      </p:graphicFrame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57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2483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3E46FD35-8737-EFCA-40D2-7CAD92D14545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CE323A-C9B2-2A5C-E1C5-400C358DB8BA}"/>
              </a:ext>
            </a:extLst>
          </p:cNvPr>
          <p:cNvSpPr/>
          <p:nvPr/>
        </p:nvSpPr>
        <p:spPr>
          <a:xfrm>
            <a:off x="739382" y="1067138"/>
            <a:ext cx="7217470" cy="52197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183F88E-4846-B287-E75B-0F402C8031E0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073452" y="3657779"/>
            <a:ext cx="7739192" cy="2633"/>
          </a:xfrm>
          <a:prstGeom prst="straightConnector1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1DD2E0D-2A53-9C42-CE2E-586C0E2C8E93}"/>
              </a:ext>
            </a:extLst>
          </p:cNvPr>
          <p:cNvSpPr/>
          <p:nvPr/>
        </p:nvSpPr>
        <p:spPr>
          <a:xfrm>
            <a:off x="8812644" y="1050562"/>
            <a:ext cx="2560508" cy="521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A30CEAD-0235-253C-C93E-C6ED823DABE8}"/>
              </a:ext>
            </a:extLst>
          </p:cNvPr>
          <p:cNvSpPr/>
          <p:nvPr/>
        </p:nvSpPr>
        <p:spPr>
          <a:xfrm>
            <a:off x="107345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1A61862-0104-658F-BBBF-D2652301803C}"/>
              </a:ext>
            </a:extLst>
          </p:cNvPr>
          <p:cNvSpPr/>
          <p:nvPr/>
        </p:nvSpPr>
        <p:spPr>
          <a:xfrm>
            <a:off x="341739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2DACB51-F59A-7237-5814-BE812E0BFD0A}"/>
              </a:ext>
            </a:extLst>
          </p:cNvPr>
          <p:cNvSpPr/>
          <p:nvPr/>
        </p:nvSpPr>
        <p:spPr>
          <a:xfrm>
            <a:off x="5761333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3A05E8-B628-FA61-7BA7-8ECF8824669C}"/>
              </a:ext>
            </a:extLst>
          </p:cNvPr>
          <p:cNvSpPr txBox="1"/>
          <p:nvPr/>
        </p:nvSpPr>
        <p:spPr>
          <a:xfrm>
            <a:off x="1450873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항목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D02F82-5413-000C-37DF-EBE76CE2A9D3}"/>
              </a:ext>
            </a:extLst>
          </p:cNvPr>
          <p:cNvSpPr txBox="1"/>
          <p:nvPr/>
        </p:nvSpPr>
        <p:spPr>
          <a:xfrm>
            <a:off x="3818210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항목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F7A274-3EBA-006F-1A9A-1EA2F7FDBE69}"/>
              </a:ext>
            </a:extLst>
          </p:cNvPr>
          <p:cNvSpPr txBox="1"/>
          <p:nvPr/>
        </p:nvSpPr>
        <p:spPr>
          <a:xfrm>
            <a:off x="6138754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항목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D22F12-3F16-E252-5AF3-FDBA48D024E2}"/>
              </a:ext>
            </a:extLst>
          </p:cNvPr>
          <p:cNvSpPr txBox="1"/>
          <p:nvPr/>
        </p:nvSpPr>
        <p:spPr>
          <a:xfrm>
            <a:off x="9107622" y="3197301"/>
            <a:ext cx="20036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j-ea"/>
                <a:ea typeface="+mj-ea"/>
              </a:rPr>
              <a:t>내용을</a:t>
            </a:r>
            <a:endParaRPr lang="en-US" altLang="ko-KR" sz="28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j-ea"/>
                <a:ea typeface="+mj-ea"/>
              </a:rPr>
              <a:t>입력하세요</a:t>
            </a: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58</a:t>
            </a:fld>
            <a:endParaRPr lang="en-US" altLang="ko-KR" dirty="0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3457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BD078B2-DE60-AE25-E437-086B38BE63E2}"/>
              </a:ext>
            </a:extLst>
          </p:cNvPr>
          <p:cNvSpPr/>
          <p:nvPr/>
        </p:nvSpPr>
        <p:spPr>
          <a:xfrm>
            <a:off x="875130" y="3217691"/>
            <a:ext cx="4001751" cy="21072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75BBF6-9938-E110-4806-FF72C40BF991}"/>
              </a:ext>
            </a:extLst>
          </p:cNvPr>
          <p:cNvSpPr/>
          <p:nvPr/>
        </p:nvSpPr>
        <p:spPr>
          <a:xfrm>
            <a:off x="875130" y="1333322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9602EB-6912-4890-24BF-C58C448B8D88}"/>
              </a:ext>
            </a:extLst>
          </p:cNvPr>
          <p:cNvSpPr/>
          <p:nvPr/>
        </p:nvSpPr>
        <p:spPr>
          <a:xfrm>
            <a:off x="875130" y="2245114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F923BD0-EBA5-7879-BD34-16C104B000B2}"/>
              </a:ext>
            </a:extLst>
          </p:cNvPr>
          <p:cNvSpPr/>
          <p:nvPr/>
        </p:nvSpPr>
        <p:spPr>
          <a:xfrm>
            <a:off x="875130" y="5497170"/>
            <a:ext cx="4001751" cy="719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729B30D2-6EBE-E9FA-45CF-591490564D4E}"/>
              </a:ext>
            </a:extLst>
          </p:cNvPr>
          <p:cNvCxnSpPr>
            <a:stCxn id="6" idx="2"/>
            <a:endCxn id="8" idx="0"/>
          </p:cNvCxnSpPr>
          <p:nvPr/>
        </p:nvCxnSpPr>
        <p:spPr>
          <a:xfrm>
            <a:off x="2876006" y="2052624"/>
            <a:ext cx="0" cy="19249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3B21C-9846-C769-693A-438D44EA946A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876006" y="2964416"/>
            <a:ext cx="0" cy="253275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D421CF9-08B3-7353-752A-C0D0E721E325}"/>
              </a:ext>
            </a:extLst>
          </p:cNvPr>
          <p:cNvCxnSpPr/>
          <p:nvPr/>
        </p:nvCxnSpPr>
        <p:spPr>
          <a:xfrm>
            <a:off x="2876006" y="5324943"/>
            <a:ext cx="0" cy="19249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8C43A1B-F979-7780-ACE4-F4C4420225C9}"/>
              </a:ext>
            </a:extLst>
          </p:cNvPr>
          <p:cNvSpPr txBox="1"/>
          <p:nvPr/>
        </p:nvSpPr>
        <p:spPr>
          <a:xfrm>
            <a:off x="1571813" y="1508307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 공모전 참가 계획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74AA4F-B44A-4DCA-9A13-0FC1EF4A34DD}"/>
              </a:ext>
            </a:extLst>
          </p:cNvPr>
          <p:cNvSpPr txBox="1"/>
          <p:nvPr/>
        </p:nvSpPr>
        <p:spPr>
          <a:xfrm>
            <a:off x="1975761" y="242285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팀원 모집 단계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C1BF81E-FDAB-C295-8380-DB2E0FD154D4}"/>
              </a:ext>
            </a:extLst>
          </p:cNvPr>
          <p:cNvSpPr txBox="1"/>
          <p:nvPr/>
        </p:nvSpPr>
        <p:spPr>
          <a:xfrm>
            <a:off x="1475628" y="5626301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개발팀 구성 완료</a:t>
            </a:r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!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F56D56F-0F83-8BA4-C070-6A3A1F7ADBE1}"/>
              </a:ext>
            </a:extLst>
          </p:cNvPr>
          <p:cNvSpPr/>
          <p:nvPr/>
        </p:nvSpPr>
        <p:spPr>
          <a:xfrm>
            <a:off x="5745425" y="1333322"/>
            <a:ext cx="5817925" cy="33849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965555-B78C-700C-4743-8A877ECB1827}"/>
              </a:ext>
            </a:extLst>
          </p:cNvPr>
          <p:cNvSpPr txBox="1"/>
          <p:nvPr/>
        </p:nvSpPr>
        <p:spPr>
          <a:xfrm>
            <a:off x="6155339" y="2828925"/>
            <a:ext cx="5017486" cy="18281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251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개 팀이 답변한 설문조사 결과에 따르면 한국 콘텐츠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진흥원이 주최하는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게임 개발 공모전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GIGDC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에 참가해온 팀의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ko-KR" i="1" u="sng" spc="-15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82. 1%</a:t>
            </a:r>
            <a:r>
              <a:rPr lang="ko-KR" altLang="en-US" i="1" u="sng" spc="-150" dirty="0">
                <a:solidFill>
                  <a:schemeClr val="accent1"/>
                </a:solidFill>
                <a:latin typeface="+mn-ea"/>
              </a:rPr>
              <a:t>가 지인과</a:t>
            </a:r>
            <a:r>
              <a:rPr lang="en-US" altLang="ko-KR" i="1" u="sng" spc="-15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ko-KR" altLang="en-US" i="1" u="sng" spc="-150" dirty="0">
                <a:solidFill>
                  <a:schemeClr val="accent1"/>
                </a:solidFill>
                <a:latin typeface="+mn-ea"/>
              </a:rPr>
              <a:t>함께 참가한 것으로</a:t>
            </a:r>
            <a:r>
              <a:rPr lang="en-US" altLang="ko-KR" i="1" u="sng" spc="-15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ko-KR" altLang="en-US" i="1" u="sng" spc="-150" dirty="0">
                <a:solidFill>
                  <a:schemeClr val="accent1"/>
                </a:solidFill>
                <a:latin typeface="+mn-ea"/>
              </a:rPr>
              <a:t>나타났다</a:t>
            </a:r>
            <a:r>
              <a:rPr lang="en-US" altLang="ko-KR" i="1" u="sng" spc="-150" dirty="0">
                <a:solidFill>
                  <a:schemeClr val="accent1"/>
                </a:solidFill>
                <a:latin typeface="+mn-ea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ko-KR" altLang="en-US" sz="1600" spc="-150" dirty="0">
                <a:solidFill>
                  <a:srgbClr val="FF0000"/>
                </a:solidFill>
                <a:latin typeface="+mn-ea"/>
              </a:rPr>
              <a:t>인터넷 게시판</a:t>
            </a:r>
            <a:r>
              <a:rPr lang="en-US" altLang="ko-KR" sz="1600" spc="-150" dirty="0">
                <a:solidFill>
                  <a:srgbClr val="FF0000"/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rgbClr val="FF0000"/>
                </a:solidFill>
                <a:latin typeface="+mn-ea"/>
              </a:rPr>
              <a:t>모집 사이트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등을 사용해 참가자를 모집한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팀은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전체 중 </a:t>
            </a:r>
            <a:r>
              <a:rPr lang="en-US" altLang="ko-KR" spc="-150" dirty="0">
                <a:solidFill>
                  <a:srgbClr val="FF0000"/>
                </a:solidFill>
                <a:latin typeface="+mn-ea"/>
              </a:rPr>
              <a:t>17.9%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라는 상대적으로 적은 숫자를 보여줬다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A31904C-90F5-9412-C0D6-78AEEE1771F6}"/>
              </a:ext>
            </a:extLst>
          </p:cNvPr>
          <p:cNvSpPr txBox="1"/>
          <p:nvPr/>
        </p:nvSpPr>
        <p:spPr>
          <a:xfrm>
            <a:off x="6155339" y="1675352"/>
            <a:ext cx="4693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공모전 참가자들의 인원 구성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F7138758-7CCD-0983-3005-7D5AAA31D9E8}"/>
              </a:ext>
            </a:extLst>
          </p:cNvPr>
          <p:cNvCxnSpPr>
            <a:cxnSpLocks/>
          </p:cNvCxnSpPr>
          <p:nvPr/>
        </p:nvCxnSpPr>
        <p:spPr>
          <a:xfrm>
            <a:off x="6063832" y="2404368"/>
            <a:ext cx="4870868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AAAD5C1-D3C6-F9BB-1FE3-1E1435D8FD4F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59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F4056BC-9E00-A823-0B8A-3B3E8C72A6AD}"/>
              </a:ext>
            </a:extLst>
          </p:cNvPr>
          <p:cNvGrpSpPr/>
          <p:nvPr/>
        </p:nvGrpSpPr>
        <p:grpSpPr>
          <a:xfrm>
            <a:off x="2977427" y="3377026"/>
            <a:ext cx="1654154" cy="1393934"/>
            <a:chOff x="1048821" y="3377026"/>
            <a:chExt cx="1654154" cy="13939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211896A-36BC-49FA-70CF-C4934B770044}"/>
                </a:ext>
              </a:extLst>
            </p:cNvPr>
            <p:cNvSpPr/>
            <p:nvPr/>
          </p:nvSpPr>
          <p:spPr>
            <a:xfrm>
              <a:off x="1048821" y="3377026"/>
              <a:ext cx="1635866" cy="1341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CF1CAAA-3FA7-08A1-4946-5B8AA2F80928}"/>
                </a:ext>
              </a:extLst>
            </p:cNvPr>
            <p:cNvSpPr txBox="1"/>
            <p:nvPr/>
          </p:nvSpPr>
          <p:spPr>
            <a:xfrm>
              <a:off x="1048821" y="3600263"/>
              <a:ext cx="1635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온라인에서 팀원 모집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CF1CAAA-3FA7-08A1-4946-5B8AA2F80928}"/>
                </a:ext>
              </a:extLst>
            </p:cNvPr>
            <p:cNvSpPr txBox="1"/>
            <p:nvPr/>
          </p:nvSpPr>
          <p:spPr>
            <a:xfrm>
              <a:off x="1067109" y="4247740"/>
              <a:ext cx="16358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17.9%</a:t>
              </a:r>
            </a:p>
            <a:p>
              <a:pPr algn="ctr"/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(45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명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C61DCD2-ACD0-06FC-CEEE-8973FD5CBE84}"/>
              </a:ext>
            </a:extLst>
          </p:cNvPr>
          <p:cNvGrpSpPr/>
          <p:nvPr/>
        </p:nvGrpSpPr>
        <p:grpSpPr>
          <a:xfrm>
            <a:off x="965923" y="3377026"/>
            <a:ext cx="1888648" cy="1393934"/>
            <a:chOff x="2931508" y="3377026"/>
            <a:chExt cx="1888648" cy="139393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5211896A-36BC-49FA-70CF-C4934B770044}"/>
                </a:ext>
              </a:extLst>
            </p:cNvPr>
            <p:cNvSpPr/>
            <p:nvPr/>
          </p:nvSpPr>
          <p:spPr>
            <a:xfrm>
              <a:off x="3057899" y="3377026"/>
              <a:ext cx="1635866" cy="1341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F1CAAA-3FA7-08A1-4946-5B8AA2F80928}"/>
                </a:ext>
              </a:extLst>
            </p:cNvPr>
            <p:cNvSpPr txBox="1"/>
            <p:nvPr/>
          </p:nvSpPr>
          <p:spPr>
            <a:xfrm>
              <a:off x="2931508" y="3603498"/>
              <a:ext cx="18886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대학 동기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</a:t>
              </a:r>
            </a:p>
            <a:p>
              <a:pPr algn="ctr"/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친구로 구성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CF1CAAA-3FA7-08A1-4946-5B8AA2F80928}"/>
                </a:ext>
              </a:extLst>
            </p:cNvPr>
            <p:cNvSpPr txBox="1"/>
            <p:nvPr/>
          </p:nvSpPr>
          <p:spPr>
            <a:xfrm>
              <a:off x="3078285" y="4247740"/>
              <a:ext cx="16358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82.1%</a:t>
              </a:r>
            </a:p>
            <a:p>
              <a:pPr algn="ctr"/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(206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명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BCF1CAAA-3FA7-08A1-4946-5B8AA2F80928}"/>
              </a:ext>
            </a:extLst>
          </p:cNvPr>
          <p:cNvSpPr txBox="1"/>
          <p:nvPr/>
        </p:nvSpPr>
        <p:spPr>
          <a:xfrm flipH="1">
            <a:off x="875129" y="4790959"/>
            <a:ext cx="40017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2016~2023 GIGDC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참가 팀 대상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설문조사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거짓자료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응답인 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251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개 팀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F56D56F-0F83-8BA4-C070-6A3A1F7ADBE1}"/>
              </a:ext>
            </a:extLst>
          </p:cNvPr>
          <p:cNvSpPr/>
          <p:nvPr/>
        </p:nvSpPr>
        <p:spPr>
          <a:xfrm>
            <a:off x="5587847" y="5104827"/>
            <a:ext cx="6152470" cy="1093876"/>
          </a:xfrm>
          <a:prstGeom prst="rect">
            <a:avLst/>
          </a:prstGeom>
          <a:noFill/>
          <a:ln w="25400" cap="flat" cmpd="sng" algn="ctr">
            <a:solidFill>
              <a:schemeClr val="accent6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600" b="1" dirty="0">
                <a:solidFill>
                  <a:srgbClr val="E41ADA"/>
                </a:solidFill>
              </a:rPr>
              <a:t>어떤 방식이 더 좋은 성과를 냈을까</a:t>
            </a:r>
            <a:r>
              <a:rPr lang="en-US" altLang="ko-KR" sz="2600" b="1" dirty="0">
                <a:solidFill>
                  <a:srgbClr val="E41ADA"/>
                </a:solidFill>
              </a:rPr>
              <a:t>?</a:t>
            </a:r>
            <a:endParaRPr lang="ko-KR" altLang="en-US" sz="2600" b="1" dirty="0">
              <a:solidFill>
                <a:srgbClr val="E41A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30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15E6077-B164-D7E0-2468-B6E01D52F847}"/>
              </a:ext>
            </a:extLst>
          </p:cNvPr>
          <p:cNvGrpSpPr/>
          <p:nvPr/>
        </p:nvGrpSpPr>
        <p:grpSpPr>
          <a:xfrm>
            <a:off x="1202997" y="2452238"/>
            <a:ext cx="10332243" cy="3967050"/>
            <a:chOff x="1090520" y="2112111"/>
            <a:chExt cx="10332243" cy="396705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0BBACEA-DE73-BCA9-F455-DA98033F1E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95" t="34092" r="-1054" b="6124"/>
            <a:stretch/>
          </p:blipFill>
          <p:spPr>
            <a:xfrm>
              <a:off x="1090520" y="2112111"/>
              <a:ext cx="10332243" cy="3967050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3E2333-EF83-BA82-602C-3140FA9CC75C}"/>
                </a:ext>
              </a:extLst>
            </p:cNvPr>
            <p:cNvSpPr/>
            <p:nvPr/>
          </p:nvSpPr>
          <p:spPr>
            <a:xfrm>
              <a:off x="7470598" y="3582024"/>
              <a:ext cx="3552117" cy="1487214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913503D-0966-C030-D701-E560DC1E7059}"/>
                </a:ext>
              </a:extLst>
            </p:cNvPr>
            <p:cNvSpPr/>
            <p:nvPr/>
          </p:nvSpPr>
          <p:spPr>
            <a:xfrm>
              <a:off x="1180614" y="2689090"/>
              <a:ext cx="9920867" cy="6518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47845C6-7E0E-6435-6F40-99FAACE82DD5}"/>
                </a:ext>
              </a:extLst>
            </p:cNvPr>
            <p:cNvSpPr/>
            <p:nvPr/>
          </p:nvSpPr>
          <p:spPr>
            <a:xfrm>
              <a:off x="3792721" y="3267075"/>
              <a:ext cx="3552117" cy="1802162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F3252D8-A601-4D29-5817-C4501BD2038A}"/>
                </a:ext>
              </a:extLst>
            </p:cNvPr>
            <p:cNvSpPr/>
            <p:nvPr/>
          </p:nvSpPr>
          <p:spPr>
            <a:xfrm>
              <a:off x="9831547" y="3115719"/>
              <a:ext cx="1281206" cy="4189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B7D256E-8868-D0A2-637A-25101D87C4A5}"/>
                </a:ext>
              </a:extLst>
            </p:cNvPr>
            <p:cNvSpPr/>
            <p:nvPr/>
          </p:nvSpPr>
          <p:spPr>
            <a:xfrm>
              <a:off x="9976475" y="3625126"/>
              <a:ext cx="255428" cy="14250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화살표: 아래쪽 18">
              <a:extLst>
                <a:ext uri="{FF2B5EF4-FFF2-40B4-BE49-F238E27FC236}">
                  <a16:creationId xmlns:a16="http://schemas.microsoft.com/office/drawing/2014/main" id="{FD215F68-7852-622E-D970-EB93C84E6933}"/>
                </a:ext>
              </a:extLst>
            </p:cNvPr>
            <p:cNvSpPr/>
            <p:nvPr/>
          </p:nvSpPr>
          <p:spPr>
            <a:xfrm rot="15697304">
              <a:off x="9041867" y="3152570"/>
              <a:ext cx="447675" cy="2726271"/>
            </a:xfrm>
            <a:prstGeom prst="downArrow">
              <a:avLst/>
            </a:prstGeom>
            <a:solidFill>
              <a:srgbClr val="FFFF00"/>
            </a:solidFill>
            <a:ln>
              <a:solidFill>
                <a:srgbClr val="FF33C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218F6D2-B7F8-1642-BE7B-27BBE17EBF33}"/>
              </a:ext>
            </a:extLst>
          </p:cNvPr>
          <p:cNvSpPr txBox="1"/>
          <p:nvPr/>
        </p:nvSpPr>
        <p:spPr>
          <a:xfrm>
            <a:off x="2632364" y="895698"/>
            <a:ext cx="9343613" cy="1323439"/>
          </a:xfrm>
          <a:prstGeom prst="rect">
            <a:avLst/>
          </a:prstGeom>
          <a:ln w="38100"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+mj-lt"/>
              </a:rPr>
              <a:t>20</a:t>
            </a:r>
            <a:r>
              <a:rPr lang="ko-KR" altLang="en-US" sz="4000" b="1" dirty="0">
                <a:solidFill>
                  <a:schemeClr val="tx1"/>
                </a:solidFill>
                <a:latin typeface="+mj-lt"/>
              </a:rPr>
              <a:t>대는 포트폴리오를 위해</a:t>
            </a:r>
            <a:endParaRPr lang="en-US" altLang="ko-KR" sz="40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4000" b="1" dirty="0">
                <a:solidFill>
                  <a:schemeClr val="tx1"/>
                </a:solidFill>
                <a:latin typeface="+mj-lt"/>
              </a:rPr>
              <a:t>공모전에 더 많이 참가하고 있다</a:t>
            </a:r>
            <a:r>
              <a:rPr lang="en-US" altLang="ko-KR" sz="4000" b="1" dirty="0">
                <a:solidFill>
                  <a:schemeClr val="tx1"/>
                </a:solidFill>
                <a:latin typeface="+mj-lt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6AC3C5-4994-9510-3738-093C0677944A}"/>
              </a:ext>
            </a:extLst>
          </p:cNvPr>
          <p:cNvSpPr txBox="1"/>
          <p:nvPr/>
        </p:nvSpPr>
        <p:spPr>
          <a:xfrm flipH="1">
            <a:off x="7223479" y="2349713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2024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Outcampus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Trend Report (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대학내일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대연구소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695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080C199-243B-2784-BC1B-E113C02E4C39}"/>
              </a:ext>
            </a:extLst>
          </p:cNvPr>
          <p:cNvSpPr/>
          <p:nvPr/>
        </p:nvSpPr>
        <p:spPr>
          <a:xfrm>
            <a:off x="404181" y="1392416"/>
            <a:ext cx="5551407" cy="446528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44">
            <a:extLst>
              <a:ext uri="{FF2B5EF4-FFF2-40B4-BE49-F238E27FC236}">
                <a16:creationId xmlns:a16="http://schemas.microsoft.com/office/drawing/2014/main" id="{3C87304F-418B-7945-C3B8-B833C3D75C26}"/>
              </a:ext>
            </a:extLst>
          </p:cNvPr>
          <p:cNvSpPr/>
          <p:nvPr/>
        </p:nvSpPr>
        <p:spPr>
          <a:xfrm>
            <a:off x="709921" y="3187312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3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1" name="그룹 220">
            <a:extLst>
              <a:ext uri="{FF2B5EF4-FFF2-40B4-BE49-F238E27FC236}">
                <a16:creationId xmlns:a16="http://schemas.microsoft.com/office/drawing/2014/main" id="{0F9C1884-6835-CBAB-D3C2-88010727DFD6}"/>
              </a:ext>
            </a:extLst>
          </p:cNvPr>
          <p:cNvGrpSpPr/>
          <p:nvPr/>
        </p:nvGrpSpPr>
        <p:grpSpPr>
          <a:xfrm>
            <a:off x="709921" y="3187312"/>
            <a:ext cx="1450743" cy="396095"/>
            <a:chOff x="1061545" y="3608990"/>
            <a:chExt cx="1837754" cy="735724"/>
          </a:xfrm>
          <a:solidFill>
            <a:schemeClr val="accent3"/>
          </a:solidFill>
        </p:grpSpPr>
        <p:sp>
          <p:nvSpPr>
            <p:cNvPr id="222" name="모서리가 둥근 직사각형 58">
              <a:extLst>
                <a:ext uri="{FF2B5EF4-FFF2-40B4-BE49-F238E27FC236}">
                  <a16:creationId xmlns:a16="http://schemas.microsoft.com/office/drawing/2014/main" id="{21160E53-B4C2-7989-0DCF-05683F9F7E09}"/>
                </a:ext>
              </a:extLst>
            </p:cNvPr>
            <p:cNvSpPr/>
            <p:nvPr/>
          </p:nvSpPr>
          <p:spPr>
            <a:xfrm>
              <a:off x="1061545" y="3608990"/>
              <a:ext cx="1662088" cy="73572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3" name="직사각형 222">
              <a:extLst>
                <a:ext uri="{FF2B5EF4-FFF2-40B4-BE49-F238E27FC236}">
                  <a16:creationId xmlns:a16="http://schemas.microsoft.com/office/drawing/2014/main" id="{7004C4E5-49ED-D029-08EB-FD042D1221A4}"/>
                </a:ext>
              </a:extLst>
            </p:cNvPr>
            <p:cNvSpPr/>
            <p:nvPr/>
          </p:nvSpPr>
          <p:spPr>
            <a:xfrm>
              <a:off x="1524002" y="3608990"/>
              <a:ext cx="1375297" cy="735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4" name="모서리가 둥근 직사각형 46">
            <a:extLst>
              <a:ext uri="{FF2B5EF4-FFF2-40B4-BE49-F238E27FC236}">
                <a16:creationId xmlns:a16="http://schemas.microsoft.com/office/drawing/2014/main" id="{27D21BCB-FE3C-14E8-E257-ACCE4142269B}"/>
              </a:ext>
            </a:extLst>
          </p:cNvPr>
          <p:cNvSpPr/>
          <p:nvPr/>
        </p:nvSpPr>
        <p:spPr>
          <a:xfrm>
            <a:off x="709921" y="4300200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rgbClr val="FCF2F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781CE9AC-6F34-3FE9-016A-AD1E125A87F7}"/>
              </a:ext>
            </a:extLst>
          </p:cNvPr>
          <p:cNvGrpSpPr/>
          <p:nvPr/>
        </p:nvGrpSpPr>
        <p:grpSpPr>
          <a:xfrm>
            <a:off x="709921" y="4300200"/>
            <a:ext cx="2947679" cy="396095"/>
            <a:chOff x="2438787" y="2279645"/>
            <a:chExt cx="4584472" cy="536896"/>
          </a:xfrm>
          <a:solidFill>
            <a:schemeClr val="bg1">
              <a:lumMod val="50000"/>
            </a:schemeClr>
          </a:solidFill>
        </p:grpSpPr>
        <p:sp>
          <p:nvSpPr>
            <p:cNvPr id="226" name="모서리가 둥근 직사각형 56">
              <a:extLst>
                <a:ext uri="{FF2B5EF4-FFF2-40B4-BE49-F238E27FC236}">
                  <a16:creationId xmlns:a16="http://schemas.microsoft.com/office/drawing/2014/main" id="{44920DF6-DE6A-31E3-9C83-494F812342A4}"/>
                </a:ext>
              </a:extLst>
            </p:cNvPr>
            <p:cNvSpPr/>
            <p:nvPr/>
          </p:nvSpPr>
          <p:spPr>
            <a:xfrm>
              <a:off x="2438787" y="2279645"/>
              <a:ext cx="4455587" cy="53689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7" name="직사각형 226">
              <a:extLst>
                <a:ext uri="{FF2B5EF4-FFF2-40B4-BE49-F238E27FC236}">
                  <a16:creationId xmlns:a16="http://schemas.microsoft.com/office/drawing/2014/main" id="{3D405546-B961-6D64-CE89-E74ED44D66C8}"/>
                </a:ext>
              </a:extLst>
            </p:cNvPr>
            <p:cNvSpPr/>
            <p:nvPr/>
          </p:nvSpPr>
          <p:spPr>
            <a:xfrm>
              <a:off x="2855962" y="2279645"/>
              <a:ext cx="4167297" cy="5368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9" name="이등변 삼각형 228">
            <a:extLst>
              <a:ext uri="{FF2B5EF4-FFF2-40B4-BE49-F238E27FC236}">
                <a16:creationId xmlns:a16="http://schemas.microsoft.com/office/drawing/2014/main" id="{E752B1A0-BA72-FB11-BF35-1A391018BA23}"/>
              </a:ext>
            </a:extLst>
          </p:cNvPr>
          <p:cNvSpPr/>
          <p:nvPr/>
        </p:nvSpPr>
        <p:spPr>
          <a:xfrm flipV="1">
            <a:off x="3601450" y="4087676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1" name="이등변 삼각형 230">
            <a:extLst>
              <a:ext uri="{FF2B5EF4-FFF2-40B4-BE49-F238E27FC236}">
                <a16:creationId xmlns:a16="http://schemas.microsoft.com/office/drawing/2014/main" id="{09113842-DFA3-A0EA-0540-069CEA4A1916}"/>
              </a:ext>
            </a:extLst>
          </p:cNvPr>
          <p:cNvSpPr/>
          <p:nvPr/>
        </p:nvSpPr>
        <p:spPr>
          <a:xfrm flipV="1">
            <a:off x="2093000" y="2983657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8A69019-5D82-A078-5A3A-FB139122C66E}"/>
              </a:ext>
            </a:extLst>
          </p:cNvPr>
          <p:cNvGrpSpPr/>
          <p:nvPr/>
        </p:nvGrpSpPr>
        <p:grpSpPr>
          <a:xfrm>
            <a:off x="6253005" y="1982969"/>
            <a:ext cx="5534814" cy="1417242"/>
            <a:chOff x="6253005" y="1401075"/>
            <a:chExt cx="5534814" cy="1417242"/>
          </a:xfrm>
        </p:grpSpPr>
        <p:sp>
          <p:nvSpPr>
            <p:cNvPr id="234" name="직사각형 233">
              <a:extLst>
                <a:ext uri="{FF2B5EF4-FFF2-40B4-BE49-F238E27FC236}">
                  <a16:creationId xmlns:a16="http://schemas.microsoft.com/office/drawing/2014/main" id="{0A991C76-6EFD-4413-46AB-B02A8790E8D0}"/>
                </a:ext>
              </a:extLst>
            </p:cNvPr>
            <p:cNvSpPr/>
            <p:nvPr/>
          </p:nvSpPr>
          <p:spPr>
            <a:xfrm>
              <a:off x="6253007" y="1401075"/>
              <a:ext cx="5534812" cy="14172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7" name="직사각형 236">
              <a:extLst>
                <a:ext uri="{FF2B5EF4-FFF2-40B4-BE49-F238E27FC236}">
                  <a16:creationId xmlns:a16="http://schemas.microsoft.com/office/drawing/2014/main" id="{76F72313-A917-DF39-B3A4-E72DEE53E82C}"/>
                </a:ext>
              </a:extLst>
            </p:cNvPr>
            <p:cNvSpPr/>
            <p:nvPr/>
          </p:nvSpPr>
          <p:spPr>
            <a:xfrm>
              <a:off x="6253005" y="1401075"/>
              <a:ext cx="1003659" cy="14172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ADB4815C-6267-8004-48E5-FB062CD40BBB}"/>
                </a:ext>
              </a:extLst>
            </p:cNvPr>
            <p:cNvSpPr txBox="1"/>
            <p:nvPr/>
          </p:nvSpPr>
          <p:spPr>
            <a:xfrm>
              <a:off x="6261305" y="1878863"/>
              <a:ext cx="10036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지인</a:t>
              </a:r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6DFBE12E-D9ED-F905-B57C-6E69A6949FDC}"/>
                </a:ext>
              </a:extLst>
            </p:cNvPr>
            <p:cNvSpPr txBox="1"/>
            <p:nvPr/>
          </p:nvSpPr>
          <p:spPr>
            <a:xfrm>
              <a:off x="7415188" y="1572427"/>
              <a:ext cx="421671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대학 동기</a:t>
              </a:r>
              <a:r>
                <a:rPr lang="en-US" altLang="ko-KR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, </a:t>
              </a:r>
              <a:r>
                <a:rPr lang="ko-KR" altLang="en-US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친구로 구성된 팀의</a:t>
              </a:r>
              <a:r>
                <a:rPr lang="en-US" altLang="ko-KR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 </a:t>
              </a:r>
              <a:r>
                <a:rPr lang="ko-KR" altLang="en-US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숫자는 </a:t>
              </a:r>
              <a:endParaRPr lang="en-US" altLang="ko-KR" sz="1600" spc="-15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  <a:p>
              <a:pPr algn="just"/>
              <a:r>
                <a:rPr lang="ko-KR" altLang="en-US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총 </a:t>
              </a:r>
              <a:r>
                <a:rPr lang="en-US" altLang="ko-KR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206</a:t>
              </a:r>
              <a:r>
                <a:rPr lang="ko-KR" altLang="en-US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개 팀으로 가장 흔한 팀 구성이지만</a:t>
              </a:r>
              <a:r>
                <a:rPr lang="en-US" altLang="ko-KR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,</a:t>
              </a:r>
            </a:p>
            <a:p>
              <a:pPr algn="just"/>
              <a:r>
                <a:rPr lang="ko-KR" altLang="en-US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공모전 수상작 비율은 </a:t>
              </a:r>
              <a:r>
                <a:rPr lang="en-US" altLang="ko-KR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21.8%</a:t>
              </a:r>
              <a:r>
                <a:rPr lang="ko-KR" altLang="en-US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로 인터넷 기반의 팀보다 저조한 성적을 보인다</a:t>
              </a:r>
              <a:r>
                <a:rPr lang="en-US" altLang="ko-KR" sz="1600" spc="-15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.  </a:t>
              </a:r>
              <a:endParaRPr lang="ko-KR" altLang="en-US" sz="1600" spc="-15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76D60FC-FFED-AA39-B061-893F35494E60}"/>
              </a:ext>
            </a:extLst>
          </p:cNvPr>
          <p:cNvGrpSpPr/>
          <p:nvPr/>
        </p:nvGrpSpPr>
        <p:grpSpPr>
          <a:xfrm>
            <a:off x="6121391" y="3750807"/>
            <a:ext cx="5674726" cy="1417242"/>
            <a:chOff x="6121391" y="3095025"/>
            <a:chExt cx="5674726" cy="1417242"/>
          </a:xfrm>
        </p:grpSpPr>
        <p:sp>
          <p:nvSpPr>
            <p:cNvPr id="235" name="직사각형 234">
              <a:extLst>
                <a:ext uri="{FF2B5EF4-FFF2-40B4-BE49-F238E27FC236}">
                  <a16:creationId xmlns:a16="http://schemas.microsoft.com/office/drawing/2014/main" id="{1410D703-7A21-4D21-BC92-8F0EEC0937D6}"/>
                </a:ext>
              </a:extLst>
            </p:cNvPr>
            <p:cNvSpPr/>
            <p:nvPr/>
          </p:nvSpPr>
          <p:spPr>
            <a:xfrm>
              <a:off x="6261305" y="3095025"/>
              <a:ext cx="5534812" cy="14172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8" name="직사각형 237">
              <a:extLst>
                <a:ext uri="{FF2B5EF4-FFF2-40B4-BE49-F238E27FC236}">
                  <a16:creationId xmlns:a16="http://schemas.microsoft.com/office/drawing/2014/main" id="{51008F8F-9D68-8A2A-9CF3-C6325C3E0919}"/>
                </a:ext>
              </a:extLst>
            </p:cNvPr>
            <p:cNvSpPr/>
            <p:nvPr/>
          </p:nvSpPr>
          <p:spPr>
            <a:xfrm>
              <a:off x="6253005" y="3095025"/>
              <a:ext cx="1003659" cy="14172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FB5C84C0-D1B5-73BE-4554-52B27A64F95F}"/>
                </a:ext>
              </a:extLst>
            </p:cNvPr>
            <p:cNvSpPr txBox="1"/>
            <p:nvPr/>
          </p:nvSpPr>
          <p:spPr>
            <a:xfrm>
              <a:off x="6121391" y="3543400"/>
              <a:ext cx="12851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</a:rPr>
                <a:t>온라인</a:t>
              </a:r>
              <a:endParaRPr lang="ko-KR" alt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C74D6C1D-A29B-C363-F1FD-6B98339A7C76}"/>
                </a:ext>
              </a:extLst>
            </p:cNvPr>
            <p:cNvSpPr txBox="1"/>
            <p:nvPr/>
          </p:nvSpPr>
          <p:spPr>
            <a:xfrm>
              <a:off x="7415188" y="3374201"/>
              <a:ext cx="421671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spc="-150" dirty="0">
                  <a:solidFill>
                    <a:schemeClr val="bg1">
                      <a:lumMod val="50000"/>
                    </a:schemeClr>
                  </a:solidFill>
                </a:rPr>
                <a:t>총 </a:t>
              </a:r>
              <a:r>
                <a:rPr lang="en-US" altLang="ko-KR" sz="1600" spc="-150" dirty="0">
                  <a:solidFill>
                    <a:schemeClr val="bg1">
                      <a:lumMod val="50000"/>
                    </a:schemeClr>
                  </a:solidFill>
                </a:rPr>
                <a:t>45</a:t>
              </a:r>
              <a:r>
                <a:rPr lang="ko-KR" altLang="en-US" sz="1600" spc="-150" dirty="0">
                  <a:solidFill>
                    <a:schemeClr val="bg1">
                      <a:lumMod val="50000"/>
                    </a:schemeClr>
                  </a:solidFill>
                </a:rPr>
                <a:t>개 팀으로 더 적은 인기도를 가졌지만</a:t>
              </a:r>
              <a:endParaRPr lang="en-US" altLang="ko-KR" sz="1600" spc="-15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just"/>
              <a:r>
                <a:rPr lang="ko-KR" altLang="en-US" sz="1600" spc="-150" dirty="0">
                  <a:solidFill>
                    <a:schemeClr val="bg1">
                      <a:lumMod val="50000"/>
                    </a:schemeClr>
                  </a:solidFill>
                </a:rPr>
                <a:t>수상작 비율은 지인들로 이루어진 팀 대비 </a:t>
              </a:r>
              <a:endParaRPr lang="en-US" altLang="ko-KR" sz="1600" spc="-15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just"/>
              <a:r>
                <a:rPr lang="en-US" altLang="ko-KR" sz="1600" spc="-15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  <a:r>
                <a:rPr lang="ko-KR" altLang="en-US" sz="1600" spc="-150" dirty="0">
                  <a:solidFill>
                    <a:schemeClr val="bg1">
                      <a:lumMod val="50000"/>
                    </a:schemeClr>
                  </a:solidFill>
                </a:rPr>
                <a:t>배에 가까운 </a:t>
              </a:r>
              <a:r>
                <a:rPr lang="en-US" altLang="ko-KR" sz="1600" spc="-150" dirty="0">
                  <a:solidFill>
                    <a:schemeClr val="bg1">
                      <a:lumMod val="50000"/>
                    </a:schemeClr>
                  </a:solidFill>
                </a:rPr>
                <a:t>60%</a:t>
              </a:r>
              <a:r>
                <a:rPr lang="ko-KR" altLang="en-US" sz="1600" spc="-150" dirty="0">
                  <a:solidFill>
                    <a:schemeClr val="bg1">
                      <a:lumMod val="50000"/>
                    </a:schemeClr>
                  </a:solidFill>
                </a:rPr>
                <a:t>로 뛰어난 모습을 보여준다</a:t>
              </a:r>
              <a:r>
                <a:rPr lang="en-US" altLang="ko-KR" sz="1600" spc="-15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1600" spc="-1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60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FF2DB13-2BA5-2A6F-08C4-2DA4CD53CBF9}"/>
              </a:ext>
            </a:extLst>
          </p:cNvPr>
          <p:cNvSpPr txBox="1"/>
          <p:nvPr/>
        </p:nvSpPr>
        <p:spPr>
          <a:xfrm flipH="1">
            <a:off x="671866" y="5170040"/>
            <a:ext cx="4922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2016~2023 GIGDC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참가 팀 대상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설문조사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거짓자료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응답인 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251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개 팀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A184D4-BFEA-AF17-1D4F-184638ACBF6D}"/>
              </a:ext>
            </a:extLst>
          </p:cNvPr>
          <p:cNvSpPr txBox="1"/>
          <p:nvPr/>
        </p:nvSpPr>
        <p:spPr>
          <a:xfrm>
            <a:off x="2787890" y="3736107"/>
            <a:ext cx="2397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j-lt"/>
                <a:ea typeface="D2Coding"/>
                <a:cs typeface="+mn-cs"/>
              </a:rPr>
              <a:t>60% 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j-lt"/>
                <a:ea typeface="D2Coding"/>
                <a:cs typeface="+mn-cs"/>
              </a:rPr>
              <a:t>(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j-lt"/>
                <a:ea typeface="D2Coding"/>
                <a:cs typeface="+mn-cs"/>
              </a:rPr>
              <a:t>27</a:t>
            </a:r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/45)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713461-45D7-144B-6AEF-808B9E9527D9}"/>
              </a:ext>
            </a:extLst>
          </p:cNvPr>
          <p:cNvSpPr txBox="1"/>
          <p:nvPr/>
        </p:nvSpPr>
        <p:spPr>
          <a:xfrm>
            <a:off x="1074990" y="2646375"/>
            <a:ext cx="2820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21.8% </a:t>
            </a: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(45/206)</a:t>
            </a:r>
            <a:endParaRPr lang="ko-KR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387471-CE9E-0520-45A7-535BB4E834C4}"/>
              </a:ext>
            </a:extLst>
          </p:cNvPr>
          <p:cNvSpPr txBox="1"/>
          <p:nvPr/>
        </p:nvSpPr>
        <p:spPr>
          <a:xfrm>
            <a:off x="742609" y="3179922"/>
            <a:ext cx="4898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</a:rPr>
              <a:t>지인들로 구성된 팀</a:t>
            </a:r>
            <a:endParaRPr lang="ko-KR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813798A-17A9-8A51-520C-4027B820325A}"/>
              </a:ext>
            </a:extLst>
          </p:cNvPr>
          <p:cNvSpPr/>
          <p:nvPr/>
        </p:nvSpPr>
        <p:spPr>
          <a:xfrm>
            <a:off x="1135818" y="1602044"/>
            <a:ext cx="3994996" cy="75702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09D3C3-5609-D7C1-272D-9E2854A20421}"/>
              </a:ext>
            </a:extLst>
          </p:cNvPr>
          <p:cNvSpPr txBox="1"/>
          <p:nvPr/>
        </p:nvSpPr>
        <p:spPr>
          <a:xfrm>
            <a:off x="1135818" y="1749844"/>
            <a:ext cx="3994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600" dirty="0">
                <a:solidFill>
                  <a:schemeClr val="bg2">
                    <a:lumMod val="25000"/>
                  </a:schemeClr>
                </a:solidFill>
              </a:rPr>
              <a:t>공모전 수상작 비율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8C010D-779C-A28F-5792-6BF73543CFF7}"/>
              </a:ext>
            </a:extLst>
          </p:cNvPr>
          <p:cNvSpPr txBox="1"/>
          <p:nvPr/>
        </p:nvSpPr>
        <p:spPr>
          <a:xfrm>
            <a:off x="734309" y="4310177"/>
            <a:ext cx="4898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</a:rPr>
              <a:t>온라인으로 모집한 팀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2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B60157-375F-77C4-042E-8AA7066F85B7}"/>
              </a:ext>
            </a:extLst>
          </p:cNvPr>
          <p:cNvSpPr txBox="1"/>
          <p:nvPr/>
        </p:nvSpPr>
        <p:spPr>
          <a:xfrm>
            <a:off x="1537701" y="2083122"/>
            <a:ext cx="9116598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     ]</a:t>
            </a:r>
            <a:endParaRPr lang="ko-KR" altLang="en-US" sz="199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688F52EE-A2D3-C0C4-6F96-96D2ABDFD09F}"/>
              </a:ext>
            </a:extLst>
          </p:cNvPr>
          <p:cNvSpPr/>
          <p:nvPr/>
        </p:nvSpPr>
        <p:spPr>
          <a:xfrm>
            <a:off x="3854605" y="1419082"/>
            <a:ext cx="4482790" cy="44827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6519DB-A69A-7603-5B35-0E36F6ACAE65}"/>
              </a:ext>
            </a:extLst>
          </p:cNvPr>
          <p:cNvSpPr txBox="1"/>
          <p:nvPr/>
        </p:nvSpPr>
        <p:spPr>
          <a:xfrm>
            <a:off x="4618672" y="3337311"/>
            <a:ext cx="295465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#</a:t>
            </a:r>
            <a:r>
              <a:rPr lang="ko-KR" altLang="en-US" sz="3600" b="1" dirty="0">
                <a:solidFill>
                  <a:schemeClr val="bg1"/>
                </a:solidFill>
              </a:rPr>
              <a:t>온라인 모집</a:t>
            </a: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61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3651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D2962EC-463A-5CD3-B1E2-883BA97441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8837" y="1"/>
            <a:ext cx="13609674" cy="6857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525114-D3F3-FC30-2D9E-61C455BA255A}"/>
              </a:ext>
            </a:extLst>
          </p:cNvPr>
          <p:cNvSpPr txBox="1"/>
          <p:nvPr/>
        </p:nvSpPr>
        <p:spPr>
          <a:xfrm>
            <a:off x="1026696" y="2261937"/>
            <a:ext cx="34644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</a:rPr>
              <a:t>QUESTION.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788B35-A5A7-0C57-516C-E6F86E2C2651}"/>
              </a:ext>
            </a:extLst>
          </p:cNvPr>
          <p:cNvSpPr txBox="1"/>
          <p:nvPr/>
        </p:nvSpPr>
        <p:spPr>
          <a:xfrm>
            <a:off x="1026694" y="3101852"/>
            <a:ext cx="10450931" cy="230832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7200" b="1" dirty="0">
                <a:solidFill>
                  <a:schemeClr val="bg1"/>
                </a:solidFill>
                <a:latin typeface="+mj-lt"/>
              </a:rPr>
              <a:t>게임 개발팀은</a:t>
            </a:r>
            <a:endParaRPr lang="en-US" altLang="ko-KR" sz="7200" b="1" dirty="0">
              <a:solidFill>
                <a:schemeClr val="bg1"/>
              </a:solidFill>
              <a:latin typeface="+mj-lt"/>
            </a:endParaRPr>
          </a:p>
          <a:p>
            <a:r>
              <a:rPr lang="ko-KR" altLang="en-US" sz="7200" b="1" dirty="0">
                <a:solidFill>
                  <a:schemeClr val="bg1"/>
                </a:solidFill>
                <a:latin typeface="+mj-lt"/>
              </a:rPr>
              <a:t>왜</a:t>
            </a:r>
            <a:r>
              <a:rPr lang="en-US" altLang="ko-KR" sz="72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ko-KR" altLang="en-US" sz="7200" b="1" dirty="0">
                <a:solidFill>
                  <a:schemeClr val="bg1"/>
                </a:solidFill>
                <a:latin typeface="+mj-lt"/>
              </a:rPr>
              <a:t>만들기 어려울까</a:t>
            </a:r>
            <a:r>
              <a:rPr lang="en-US" altLang="ko-KR" sz="7200" b="1" dirty="0">
                <a:solidFill>
                  <a:schemeClr val="bg1"/>
                </a:solidFill>
                <a:latin typeface="+mj-lt"/>
              </a:rPr>
              <a:t>?</a:t>
            </a:r>
            <a:endParaRPr lang="ko-KR" altLang="en-US" sz="72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7515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C2F090-B75E-4207-99B4-67C7023AC1D2}"/>
              </a:ext>
            </a:extLst>
          </p:cNvPr>
          <p:cNvSpPr/>
          <p:nvPr/>
        </p:nvSpPr>
        <p:spPr>
          <a:xfrm>
            <a:off x="609600" y="4754081"/>
            <a:ext cx="5486400" cy="1525945"/>
          </a:xfrm>
          <a:prstGeom prst="rect">
            <a:avLst/>
          </a:prstGeom>
          <a:solidFill>
            <a:schemeClr val="accent6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6E412C-8876-37E2-F927-68406F83345F}"/>
              </a:ext>
            </a:extLst>
          </p:cNvPr>
          <p:cNvSpPr/>
          <p:nvPr/>
        </p:nvSpPr>
        <p:spPr>
          <a:xfrm>
            <a:off x="6096000" y="4754081"/>
            <a:ext cx="5486400" cy="152594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815DB69-46B2-59A4-6935-949B4BD26C05}"/>
              </a:ext>
            </a:extLst>
          </p:cNvPr>
          <p:cNvSpPr/>
          <p:nvPr/>
        </p:nvSpPr>
        <p:spPr>
          <a:xfrm>
            <a:off x="2804160" y="3228136"/>
            <a:ext cx="2194560" cy="15259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A3EF2A0-87F0-AE25-EFA1-CB6FB0F6B692}"/>
              </a:ext>
            </a:extLst>
          </p:cNvPr>
          <p:cNvSpPr/>
          <p:nvPr/>
        </p:nvSpPr>
        <p:spPr>
          <a:xfrm>
            <a:off x="7193280" y="3228136"/>
            <a:ext cx="2194560" cy="15259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F18CC8-3694-2E9C-3F34-1E9823C04CB0}"/>
              </a:ext>
            </a:extLst>
          </p:cNvPr>
          <p:cNvSpPr/>
          <p:nvPr/>
        </p:nvSpPr>
        <p:spPr>
          <a:xfrm>
            <a:off x="609600" y="1702191"/>
            <a:ext cx="2194560" cy="3051888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052F8B-0AD3-CB62-6B12-91159C09088F}"/>
              </a:ext>
            </a:extLst>
          </p:cNvPr>
          <p:cNvSpPr/>
          <p:nvPr/>
        </p:nvSpPr>
        <p:spPr>
          <a:xfrm>
            <a:off x="2804160" y="1702191"/>
            <a:ext cx="2194560" cy="15259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C6FD254-0348-5E3D-4103-F4EB952FA9FA}"/>
              </a:ext>
            </a:extLst>
          </p:cNvPr>
          <p:cNvSpPr/>
          <p:nvPr/>
        </p:nvSpPr>
        <p:spPr>
          <a:xfrm>
            <a:off x="4998720" y="1702191"/>
            <a:ext cx="2194560" cy="3051878"/>
          </a:xfrm>
          <a:prstGeom prst="rect">
            <a:avLst/>
          </a:prstGeom>
          <a:solidFill>
            <a:schemeClr val="accent3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4558FA1-47D1-ACCE-4DE7-F67CF217D3F9}"/>
              </a:ext>
            </a:extLst>
          </p:cNvPr>
          <p:cNvSpPr/>
          <p:nvPr/>
        </p:nvSpPr>
        <p:spPr>
          <a:xfrm>
            <a:off x="7193280" y="1702191"/>
            <a:ext cx="2194560" cy="15259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0EAA095-E018-0F4D-739D-59F68272FC8E}"/>
              </a:ext>
            </a:extLst>
          </p:cNvPr>
          <p:cNvSpPr/>
          <p:nvPr/>
        </p:nvSpPr>
        <p:spPr>
          <a:xfrm>
            <a:off x="9387840" y="1702191"/>
            <a:ext cx="2194560" cy="3051867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3AFDB5-E616-5F50-ABC0-FAF30972CDB4}"/>
              </a:ext>
            </a:extLst>
          </p:cNvPr>
          <p:cNvSpPr txBox="1"/>
          <p:nvPr/>
        </p:nvSpPr>
        <p:spPr>
          <a:xfrm>
            <a:off x="609600" y="1184348"/>
            <a:ext cx="3303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사업 모형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Business Model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FE03D6B-444B-117D-4C83-691CCBC0FA4A}"/>
              </a:ext>
            </a:extLst>
          </p:cNvPr>
          <p:cNvSpPr txBox="1"/>
          <p:nvPr/>
        </p:nvSpPr>
        <p:spPr>
          <a:xfrm>
            <a:off x="5068374" y="178016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가치 제안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4457FF-0625-1BBB-8F7A-CD7B135B4152}"/>
              </a:ext>
            </a:extLst>
          </p:cNvPr>
          <p:cNvSpPr txBox="1"/>
          <p:nvPr/>
        </p:nvSpPr>
        <p:spPr>
          <a:xfrm>
            <a:off x="2871597" y="1780166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핵심 활동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82E5464-6F12-B787-01F0-EC261361D82A}"/>
              </a:ext>
            </a:extLst>
          </p:cNvPr>
          <p:cNvSpPr txBox="1"/>
          <p:nvPr/>
        </p:nvSpPr>
        <p:spPr>
          <a:xfrm>
            <a:off x="687520" y="1792866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핵심 파트너십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6B46AE7-8BB5-C88F-6F11-9B5F5B16FCC7}"/>
              </a:ext>
            </a:extLst>
          </p:cNvPr>
          <p:cNvSpPr txBox="1"/>
          <p:nvPr/>
        </p:nvSpPr>
        <p:spPr>
          <a:xfrm>
            <a:off x="7227051" y="1780166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고객 관계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4A6C4B-026A-B37C-6CAC-A71445D79796}"/>
              </a:ext>
            </a:extLst>
          </p:cNvPr>
          <p:cNvSpPr txBox="1"/>
          <p:nvPr/>
        </p:nvSpPr>
        <p:spPr>
          <a:xfrm>
            <a:off x="9423830" y="1780166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262626"/>
                </a:solidFill>
                <a:latin typeface="+mj-ea"/>
                <a:ea typeface="+mj-ea"/>
              </a:rPr>
              <a:t>고객 세그먼트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B2BDCAF-9660-8705-1388-D3EB24496B49}"/>
              </a:ext>
            </a:extLst>
          </p:cNvPr>
          <p:cNvSpPr txBox="1"/>
          <p:nvPr/>
        </p:nvSpPr>
        <p:spPr>
          <a:xfrm>
            <a:off x="2858897" y="3277209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핵심 자원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94399D2-516F-D542-CEBD-AF244555705D}"/>
              </a:ext>
            </a:extLst>
          </p:cNvPr>
          <p:cNvSpPr txBox="1"/>
          <p:nvPr/>
        </p:nvSpPr>
        <p:spPr>
          <a:xfrm>
            <a:off x="7277851" y="3289909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채널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9552933-EA7D-BD91-0E6C-00D1110B94D5}"/>
              </a:ext>
            </a:extLst>
          </p:cNvPr>
          <p:cNvSpPr txBox="1"/>
          <p:nvPr/>
        </p:nvSpPr>
        <p:spPr>
          <a:xfrm>
            <a:off x="674820" y="4835156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비용 구조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E05EE286-794B-5BF0-3E61-AB86222F87C4}"/>
              </a:ext>
            </a:extLst>
          </p:cNvPr>
          <p:cNvSpPr txBox="1"/>
          <p:nvPr/>
        </p:nvSpPr>
        <p:spPr>
          <a:xfrm>
            <a:off x="6173920" y="4822456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수익원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D416B7F-5C7C-8F28-334D-74386E89A232}"/>
              </a:ext>
            </a:extLst>
          </p:cNvPr>
          <p:cNvSpPr txBox="1"/>
          <p:nvPr/>
        </p:nvSpPr>
        <p:spPr>
          <a:xfrm>
            <a:off x="687520" y="2088509"/>
            <a:ext cx="10695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Key Partners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CC88784-E299-B8F1-3D38-52EB30422EE7}"/>
              </a:ext>
            </a:extLst>
          </p:cNvPr>
          <p:cNvSpPr txBox="1"/>
          <p:nvPr/>
        </p:nvSpPr>
        <p:spPr>
          <a:xfrm>
            <a:off x="2884297" y="2099541"/>
            <a:ext cx="12346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Key Activities</a:t>
            </a:r>
            <a:endParaRPr lang="ko-KR" altLang="en-US" sz="1200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C958504-C230-0280-F82A-C2801A4878D6}"/>
              </a:ext>
            </a:extLst>
          </p:cNvPr>
          <p:cNvSpPr txBox="1"/>
          <p:nvPr/>
        </p:nvSpPr>
        <p:spPr>
          <a:xfrm>
            <a:off x="5089994" y="2110573"/>
            <a:ext cx="14638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Value Propositions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18AE160F-65F8-58A1-B442-23BA1349B63B}"/>
              </a:ext>
            </a:extLst>
          </p:cNvPr>
          <p:cNvSpPr txBox="1"/>
          <p:nvPr/>
        </p:nvSpPr>
        <p:spPr>
          <a:xfrm>
            <a:off x="7233754" y="2099541"/>
            <a:ext cx="2055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Customer Relationships</a:t>
            </a:r>
            <a:endParaRPr lang="ko-KR" altLang="en-US" sz="1200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B8623106-A92F-99E5-1AA2-27C2AF201C68}"/>
              </a:ext>
            </a:extLst>
          </p:cNvPr>
          <p:cNvSpPr txBox="1"/>
          <p:nvPr/>
        </p:nvSpPr>
        <p:spPr>
          <a:xfrm>
            <a:off x="9415614" y="2088509"/>
            <a:ext cx="1595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262626"/>
                </a:solidFill>
              </a:rPr>
              <a:t>Customer Segments</a:t>
            </a:r>
            <a:endParaRPr lang="ko-KR" altLang="en-US" sz="1200" dirty="0">
              <a:solidFill>
                <a:srgbClr val="262626"/>
              </a:soli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88BFE4A6-AFDC-D5C6-BD56-A31988E91AD2}"/>
              </a:ext>
            </a:extLst>
          </p:cNvPr>
          <p:cNvSpPr txBox="1"/>
          <p:nvPr/>
        </p:nvSpPr>
        <p:spPr>
          <a:xfrm>
            <a:off x="2884297" y="3590214"/>
            <a:ext cx="13260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Key Resources</a:t>
            </a:r>
            <a:endParaRPr lang="ko-KR" altLang="en-US" sz="12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82A5727-C191-43AE-2B06-6BBCCF1B3259}"/>
              </a:ext>
            </a:extLst>
          </p:cNvPr>
          <p:cNvSpPr txBox="1"/>
          <p:nvPr/>
        </p:nvSpPr>
        <p:spPr>
          <a:xfrm>
            <a:off x="7281345" y="3590213"/>
            <a:ext cx="914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Channels</a:t>
            </a:r>
            <a:endParaRPr lang="ko-KR" altLang="en-US" sz="1200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4F547977-8DF9-FB48-0B91-CAB95281C714}"/>
              </a:ext>
            </a:extLst>
          </p:cNvPr>
          <p:cNvSpPr txBox="1"/>
          <p:nvPr/>
        </p:nvSpPr>
        <p:spPr>
          <a:xfrm>
            <a:off x="1668412" y="4900495"/>
            <a:ext cx="1316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Cost Structure</a:t>
            </a:r>
            <a:endParaRPr lang="ko-KR" altLang="en-US" sz="1200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992EF5F8-DF9E-29B2-2B90-747358459D48}"/>
              </a:ext>
            </a:extLst>
          </p:cNvPr>
          <p:cNvSpPr txBox="1"/>
          <p:nvPr/>
        </p:nvSpPr>
        <p:spPr>
          <a:xfrm>
            <a:off x="6929784" y="4875084"/>
            <a:ext cx="1394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Revenue Streams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3E46FD35-8737-EFCA-40D2-7CAD92D14545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63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69174F-9C5C-DCB0-80F3-2C88AE693344}"/>
              </a:ext>
            </a:extLst>
          </p:cNvPr>
          <p:cNvSpPr txBox="1"/>
          <p:nvPr/>
        </p:nvSpPr>
        <p:spPr>
          <a:xfrm>
            <a:off x="608453" y="2559502"/>
            <a:ext cx="22061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프로그래밍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디자인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관련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학과</a:t>
            </a:r>
            <a:endParaRPr lang="en-US" altLang="ko-KR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코딩 문제 사이트</a:t>
            </a:r>
            <a:endParaRPr lang="en-AU" altLang="ko-KR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AU" altLang="ko-KR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공모전 주최 기업  </a:t>
            </a:r>
            <a:endParaRPr lang="en-AU" altLang="ko-KR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048AF8-C079-1184-7B83-88BCC44EBC9E}"/>
              </a:ext>
            </a:extLst>
          </p:cNvPr>
          <p:cNvSpPr txBox="1"/>
          <p:nvPr/>
        </p:nvSpPr>
        <p:spPr>
          <a:xfrm>
            <a:off x="2825844" y="2448191"/>
            <a:ext cx="2183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b="0" baseline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서버 운영</a:t>
            </a:r>
            <a:endParaRPr lang="en-US" altLang="ko-KR" sz="1800" b="0" baseline="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/>
            <a:r>
              <a:rPr lang="ko-KR" altLang="en-US" sz="1800" b="0" baseline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공모전 소개</a:t>
            </a:r>
            <a:endParaRPr lang="en-US" altLang="ko-KR" sz="1800" b="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CF455E-A52E-F522-AB71-6F5570163C8A}"/>
              </a:ext>
            </a:extLst>
          </p:cNvPr>
          <p:cNvSpPr txBox="1"/>
          <p:nvPr/>
        </p:nvSpPr>
        <p:spPr>
          <a:xfrm>
            <a:off x="2814642" y="4040943"/>
            <a:ext cx="2183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b="0" baseline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서비스 이용자</a:t>
            </a:r>
            <a:endParaRPr lang="en-US" altLang="ko-KR" sz="1800" b="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32734A-CC1E-3826-665D-58E09F43EF0E}"/>
              </a:ext>
            </a:extLst>
          </p:cNvPr>
          <p:cNvSpPr txBox="1"/>
          <p:nvPr/>
        </p:nvSpPr>
        <p:spPr>
          <a:xfrm>
            <a:off x="5008482" y="2376540"/>
            <a:ext cx="22061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공모전 정보 획득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팀원 모집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빠른 참가 신청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기업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 공모전 홍보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921673-2896-89C5-360E-FDAAFBF0AAB8}"/>
              </a:ext>
            </a:extLst>
          </p:cNvPr>
          <p:cNvSpPr txBox="1"/>
          <p:nvPr/>
        </p:nvSpPr>
        <p:spPr>
          <a:xfrm>
            <a:off x="7233754" y="2435607"/>
            <a:ext cx="2183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b="0" baseline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신규 공모전</a:t>
            </a:r>
            <a:endParaRPr lang="en-US" altLang="ko-KR" sz="1800" b="0" baseline="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뉴스</a:t>
            </a:r>
            <a:endParaRPr lang="en-US" altLang="ko-KR" sz="1800" b="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B058E2-129C-96EB-C4F6-0609AA8B58CB}"/>
              </a:ext>
            </a:extLst>
          </p:cNvPr>
          <p:cNvSpPr txBox="1"/>
          <p:nvPr/>
        </p:nvSpPr>
        <p:spPr>
          <a:xfrm>
            <a:off x="7203042" y="4030096"/>
            <a:ext cx="2183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b="0" baseline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앱 </a:t>
            </a:r>
            <a:r>
              <a:rPr lang="en-US" altLang="ko-KR" sz="1800" b="0" baseline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&amp; </a:t>
            </a:r>
            <a:r>
              <a:rPr lang="ko-KR" altLang="en-US" sz="1800" b="0" baseline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웹사이트</a:t>
            </a:r>
            <a:endParaRPr lang="en-US" altLang="ko-KR" sz="1800" b="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7B8DBE-288D-D823-FC6E-85F047D7A788}"/>
              </a:ext>
            </a:extLst>
          </p:cNvPr>
          <p:cNvSpPr txBox="1"/>
          <p:nvPr/>
        </p:nvSpPr>
        <p:spPr>
          <a:xfrm>
            <a:off x="9392458" y="2387572"/>
            <a:ext cx="22061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게임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/IT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 개발팀을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찾거나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관련 공모전에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참가하려는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10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대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~ 20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대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프로그래머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,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디자이너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2Coding" panose="020B0609020101020101" pitchFamily="49" charset="-127"/>
                <a:ea typeface="D2Coding" panose="020B0609020101020101" pitchFamily="49" charset="-127"/>
                <a:cs typeface="+mn-cs"/>
              </a:rPr>
              <a:t>기획자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D2Coding" panose="020B0609020101020101" pitchFamily="49" charset="-127"/>
              <a:ea typeface="D2Coding" panose="020B0609020101020101" pitchFamily="49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ED6B6F-6374-70AD-CD32-FCA7285CFAF0}"/>
              </a:ext>
            </a:extLst>
          </p:cNvPr>
          <p:cNvSpPr txBox="1"/>
          <p:nvPr/>
        </p:nvSpPr>
        <p:spPr>
          <a:xfrm>
            <a:off x="608454" y="5242833"/>
            <a:ext cx="54875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b="0" baseline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서버 유지 비용</a:t>
            </a:r>
            <a:endParaRPr lang="en-US" altLang="ko-KR" sz="1800" b="0" baseline="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/>
            <a:endParaRPr lang="en-US" altLang="ko-KR" sz="1800" b="0" baseline="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/>
            <a:r>
              <a:rPr lang="ko-KR" altLang="en-US" sz="1800" b="0" baseline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마케팅 비용</a:t>
            </a:r>
            <a:endParaRPr lang="en-US" altLang="ko-KR" sz="1800" b="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BEFC6E2-91B5-C68A-BC3F-D2FCE7D28035}"/>
              </a:ext>
            </a:extLst>
          </p:cNvPr>
          <p:cNvSpPr txBox="1"/>
          <p:nvPr/>
        </p:nvSpPr>
        <p:spPr>
          <a:xfrm>
            <a:off x="6095427" y="5242833"/>
            <a:ext cx="5487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26152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781F843-81E7-BDE1-055C-3F8C5BCE70CA}"/>
              </a:ext>
            </a:extLst>
          </p:cNvPr>
          <p:cNvSpPr/>
          <p:nvPr/>
        </p:nvSpPr>
        <p:spPr>
          <a:xfrm>
            <a:off x="1056909" y="1498421"/>
            <a:ext cx="5040000" cy="22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0D000A5-C298-E8C9-3A23-CADFAF188283}"/>
              </a:ext>
            </a:extLst>
          </p:cNvPr>
          <p:cNvSpPr/>
          <p:nvPr/>
        </p:nvSpPr>
        <p:spPr>
          <a:xfrm>
            <a:off x="6092950" y="1498421"/>
            <a:ext cx="5040000" cy="226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957D66-E889-74C8-AEDE-0D24C4EA3DF9}"/>
              </a:ext>
            </a:extLst>
          </p:cNvPr>
          <p:cNvSpPr/>
          <p:nvPr/>
        </p:nvSpPr>
        <p:spPr>
          <a:xfrm>
            <a:off x="1056910" y="3765513"/>
            <a:ext cx="5040000" cy="226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F2226ED-FDEF-E600-0379-D8C1F2E66CF7}"/>
              </a:ext>
            </a:extLst>
          </p:cNvPr>
          <p:cNvSpPr/>
          <p:nvPr/>
        </p:nvSpPr>
        <p:spPr>
          <a:xfrm>
            <a:off x="6095090" y="3765513"/>
            <a:ext cx="5040000" cy="226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5E606C-8437-43E2-6866-883532C5E99C}"/>
              </a:ext>
            </a:extLst>
          </p:cNvPr>
          <p:cNvSpPr txBox="1"/>
          <p:nvPr/>
        </p:nvSpPr>
        <p:spPr>
          <a:xfrm>
            <a:off x="1411445" y="1734407"/>
            <a:ext cx="3089470" cy="17100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7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7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7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43C24E-3D42-A5E1-B2E7-BC18CEECE9D9}"/>
              </a:ext>
            </a:extLst>
          </p:cNvPr>
          <p:cNvSpPr txBox="1"/>
          <p:nvPr/>
        </p:nvSpPr>
        <p:spPr>
          <a:xfrm>
            <a:off x="7825891" y="1734407"/>
            <a:ext cx="2954664" cy="17100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5">
                    <a:lumMod val="25000"/>
                  </a:schemeClr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accent5">
                  <a:lumMod val="25000"/>
                </a:schemeClr>
              </a:solidFill>
              <a:latin typeface="+mn-ea"/>
            </a:endParaRPr>
          </a:p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5">
                    <a:lumMod val="25000"/>
                  </a:schemeClr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accent5">
                  <a:lumMod val="25000"/>
                </a:schemeClr>
              </a:solidFill>
              <a:latin typeface="+mn-ea"/>
            </a:endParaRPr>
          </a:p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5">
                    <a:lumMod val="25000"/>
                  </a:schemeClr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accent5">
                  <a:lumMod val="25000"/>
                </a:schemeClr>
              </a:solidFill>
              <a:latin typeface="+mn-ea"/>
            </a:endParaRPr>
          </a:p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5">
                    <a:lumMod val="25000"/>
                  </a:schemeClr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accent5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9BEBB2-9951-F786-57D2-9335256473C0}"/>
              </a:ext>
            </a:extLst>
          </p:cNvPr>
          <p:cNvSpPr txBox="1"/>
          <p:nvPr/>
        </p:nvSpPr>
        <p:spPr>
          <a:xfrm>
            <a:off x="1411445" y="3955532"/>
            <a:ext cx="3089470" cy="17100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7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7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7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8614FA-B81F-C715-0F22-7047CF3FC879}"/>
              </a:ext>
            </a:extLst>
          </p:cNvPr>
          <p:cNvSpPr txBox="1"/>
          <p:nvPr/>
        </p:nvSpPr>
        <p:spPr>
          <a:xfrm>
            <a:off x="8283091" y="3953387"/>
            <a:ext cx="2497464" cy="17100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5">
                    <a:lumMod val="25000"/>
                  </a:schemeClr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accent5">
                  <a:lumMod val="25000"/>
                </a:schemeClr>
              </a:solidFill>
              <a:latin typeface="+mn-ea"/>
            </a:endParaRPr>
          </a:p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5">
                    <a:lumMod val="25000"/>
                  </a:schemeClr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accent5">
                  <a:lumMod val="25000"/>
                </a:schemeClr>
              </a:solidFill>
              <a:latin typeface="+mn-ea"/>
            </a:endParaRPr>
          </a:p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5">
                    <a:lumMod val="25000"/>
                  </a:schemeClr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accent5">
                  <a:lumMod val="25000"/>
                </a:schemeClr>
              </a:solidFill>
              <a:latin typeface="+mn-ea"/>
            </a:endParaRPr>
          </a:p>
          <a:p>
            <a:pPr algn="r">
              <a:lnSpc>
                <a:spcPct val="170000"/>
              </a:lnSpc>
            </a:pPr>
            <a:r>
              <a:rPr lang="ko-KR" altLang="en-US" sz="1600" dirty="0">
                <a:solidFill>
                  <a:schemeClr val="accent5">
                    <a:lumMod val="25000"/>
                  </a:schemeClr>
                </a:solidFill>
                <a:latin typeface="+mn-ea"/>
              </a:rPr>
              <a:t>내용을 입력하세요</a:t>
            </a:r>
            <a:endParaRPr lang="en-US" altLang="ko-KR" sz="1600" dirty="0">
              <a:solidFill>
                <a:schemeClr val="accent5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3B09D0-8B0E-39B4-192B-1C71FC28BFB0}"/>
              </a:ext>
            </a:extLst>
          </p:cNvPr>
          <p:cNvSpPr txBox="1"/>
          <p:nvPr/>
        </p:nvSpPr>
        <p:spPr>
          <a:xfrm>
            <a:off x="5189816" y="3202101"/>
            <a:ext cx="800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bg1"/>
                </a:solidFill>
              </a:rPr>
              <a:t>S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28FA7E-B798-A1C1-85D3-822BCFA64212}"/>
              </a:ext>
            </a:extLst>
          </p:cNvPr>
          <p:cNvSpPr txBox="1"/>
          <p:nvPr/>
        </p:nvSpPr>
        <p:spPr>
          <a:xfrm>
            <a:off x="6149174" y="3232878"/>
            <a:ext cx="800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accent5">
                    <a:lumMod val="25000"/>
                  </a:schemeClr>
                </a:solidFill>
              </a:rPr>
              <a:t>W</a:t>
            </a:r>
            <a:endParaRPr lang="ko-KR" altLang="en-US" sz="2800" b="1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F59B97-71CF-7F66-DF69-3F567CB14B64}"/>
              </a:ext>
            </a:extLst>
          </p:cNvPr>
          <p:cNvSpPr txBox="1"/>
          <p:nvPr/>
        </p:nvSpPr>
        <p:spPr>
          <a:xfrm>
            <a:off x="5215217" y="3768084"/>
            <a:ext cx="800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bg1"/>
                </a:solidFill>
              </a:rPr>
              <a:t>O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637E0F-D3AE-96F0-4530-D295FE90A748}"/>
              </a:ext>
            </a:extLst>
          </p:cNvPr>
          <p:cNvSpPr txBox="1"/>
          <p:nvPr/>
        </p:nvSpPr>
        <p:spPr>
          <a:xfrm>
            <a:off x="6189645" y="3768084"/>
            <a:ext cx="800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accent5">
                    <a:lumMod val="25000"/>
                  </a:schemeClr>
                </a:solidFill>
              </a:rPr>
              <a:t>T</a:t>
            </a:r>
            <a:endParaRPr lang="ko-KR" altLang="en-US" sz="3200" b="1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432C68A-9322-06F7-32AE-BC6B1F761D2B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64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74277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518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현황분석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B5249CE-B71E-9BB3-104F-979A098B2CD0}"/>
              </a:ext>
            </a:extLst>
          </p:cNvPr>
          <p:cNvSpPr/>
          <p:nvPr/>
        </p:nvSpPr>
        <p:spPr>
          <a:xfrm>
            <a:off x="1047572" y="1549400"/>
            <a:ext cx="2269174" cy="4610100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36AB9E98-2900-DB42-2DE8-614A4E2CEF56}"/>
              </a:ext>
            </a:extLst>
          </p:cNvPr>
          <p:cNvSpPr/>
          <p:nvPr/>
        </p:nvSpPr>
        <p:spPr>
          <a:xfrm>
            <a:off x="740983" y="1236282"/>
            <a:ext cx="613179" cy="61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F2D477-4809-00A3-B325-3818E8F35AB5}"/>
              </a:ext>
            </a:extLst>
          </p:cNvPr>
          <p:cNvSpPr txBox="1"/>
          <p:nvPr/>
        </p:nvSpPr>
        <p:spPr>
          <a:xfrm>
            <a:off x="891080" y="1347395"/>
            <a:ext cx="304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1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D30440B-DE31-7770-F57C-0357740BE90F}"/>
              </a:ext>
            </a:extLst>
          </p:cNvPr>
          <p:cNvSpPr/>
          <p:nvPr/>
        </p:nvSpPr>
        <p:spPr>
          <a:xfrm>
            <a:off x="3760457" y="1549400"/>
            <a:ext cx="2269174" cy="4610100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7821264-4EFB-11A6-6B37-FBADFC7C53B3}"/>
              </a:ext>
            </a:extLst>
          </p:cNvPr>
          <p:cNvSpPr/>
          <p:nvPr/>
        </p:nvSpPr>
        <p:spPr>
          <a:xfrm>
            <a:off x="3453868" y="1236282"/>
            <a:ext cx="613179" cy="61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D1243B-87FD-5F19-5F72-55B734049D68}"/>
              </a:ext>
            </a:extLst>
          </p:cNvPr>
          <p:cNvSpPr txBox="1"/>
          <p:nvPr/>
        </p:nvSpPr>
        <p:spPr>
          <a:xfrm>
            <a:off x="3585531" y="1347395"/>
            <a:ext cx="341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2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ED5EA7F-E184-866E-CE53-1CC2E787E0B7}"/>
              </a:ext>
            </a:extLst>
          </p:cNvPr>
          <p:cNvSpPr/>
          <p:nvPr/>
        </p:nvSpPr>
        <p:spPr>
          <a:xfrm>
            <a:off x="6473342" y="1549400"/>
            <a:ext cx="2269174" cy="4610100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4A1306E-F8A7-EB9E-2577-BEEAB629A276}"/>
              </a:ext>
            </a:extLst>
          </p:cNvPr>
          <p:cNvSpPr/>
          <p:nvPr/>
        </p:nvSpPr>
        <p:spPr>
          <a:xfrm>
            <a:off x="6166752" y="1236282"/>
            <a:ext cx="613179" cy="61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12C7F1-48F0-36C4-8772-7CBA560042E2}"/>
              </a:ext>
            </a:extLst>
          </p:cNvPr>
          <p:cNvSpPr txBox="1"/>
          <p:nvPr/>
        </p:nvSpPr>
        <p:spPr>
          <a:xfrm>
            <a:off x="6295210" y="1347395"/>
            <a:ext cx="3481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3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1EA4674-E0C8-0C6E-9E50-FB60ECC65437}"/>
              </a:ext>
            </a:extLst>
          </p:cNvPr>
          <p:cNvSpPr/>
          <p:nvPr/>
        </p:nvSpPr>
        <p:spPr>
          <a:xfrm>
            <a:off x="9186227" y="1549400"/>
            <a:ext cx="2269174" cy="4610100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0892B10D-60DB-E2CE-EC3D-232703668BEA}"/>
              </a:ext>
            </a:extLst>
          </p:cNvPr>
          <p:cNvSpPr/>
          <p:nvPr/>
        </p:nvSpPr>
        <p:spPr>
          <a:xfrm>
            <a:off x="8879637" y="1236282"/>
            <a:ext cx="613179" cy="61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A248A25-D5BA-AECF-6D07-11488F81ACE8}"/>
              </a:ext>
            </a:extLst>
          </p:cNvPr>
          <p:cNvSpPr txBox="1"/>
          <p:nvPr/>
        </p:nvSpPr>
        <p:spPr>
          <a:xfrm>
            <a:off x="9005690" y="1347395"/>
            <a:ext cx="352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4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35953A-956B-1A3E-A0D2-3E6524968FBD}"/>
              </a:ext>
            </a:extLst>
          </p:cNvPr>
          <p:cNvSpPr txBox="1"/>
          <p:nvPr/>
        </p:nvSpPr>
        <p:spPr>
          <a:xfrm>
            <a:off x="1286377" y="2480397"/>
            <a:ext cx="179156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그리워 멀리 하나에 이름과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무엇인지 별에도 어머니 이름자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하나에 슬퍼하는 너무나 위에 된 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없이 별에도 이름을 나는 풀이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부끄러운 시와 계절이 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나의 묻힌 속의 이웃 하나의 사랑과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하나에 위에 강아지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ko-KR" alt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636E4A6-9CE9-4A75-68D4-787279909079}"/>
              </a:ext>
            </a:extLst>
          </p:cNvPr>
          <p:cNvSpPr txBox="1"/>
          <p:nvPr/>
        </p:nvSpPr>
        <p:spPr>
          <a:xfrm>
            <a:off x="3995333" y="2480397"/>
            <a:ext cx="179156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그리워 멀리 하나에 이름과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무엇인지 별에도 어머니 이름자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하나에 슬퍼하는 너무나 위에 된 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없이 별에도 이름을 나는 풀이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부끄러운 시와 계절이 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나의 묻힌 속의 이웃 하나의 사랑과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하나에 위에 강아지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ko-KR" alt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AF7C21-67C8-C8D3-A8DD-712303A76FFD}"/>
              </a:ext>
            </a:extLst>
          </p:cNvPr>
          <p:cNvSpPr txBox="1"/>
          <p:nvPr/>
        </p:nvSpPr>
        <p:spPr>
          <a:xfrm>
            <a:off x="6704289" y="2480397"/>
            <a:ext cx="179156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그리워 멀리 하나에 이름과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무엇인지 별에도 어머니 이름자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하나에 슬퍼하는 너무나 위에 된 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없이 별에도 이름을 나는 풀이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부끄러운 시와 계절이 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나의 묻힌 속의 이웃 하나의 사랑과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하나에 위에 강아지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ko-KR" alt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45FA252-A56C-3AE5-3E24-D5B8C7A0F792}"/>
              </a:ext>
            </a:extLst>
          </p:cNvPr>
          <p:cNvSpPr txBox="1"/>
          <p:nvPr/>
        </p:nvSpPr>
        <p:spPr>
          <a:xfrm>
            <a:off x="9413245" y="2480397"/>
            <a:ext cx="179156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그리워 멀리 하나에 이름과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무엇인지 별에도 어머니 이름자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하나에 슬퍼하는 너무나 위에 된 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없이 별에도 이름을 나는 풀이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부끄러운 시와 계절이 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나의 묻힌 속의 이웃 하나의 사랑과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</a:rPr>
              <a:t>거외다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하나에 위에 강아지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봅니다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ko-KR" alt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90E98C2-F9B2-CA2B-48AF-B793FF4643C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65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32" name="그룹 31"/>
          <p:cNvGrpSpPr/>
          <p:nvPr/>
        </p:nvGrpSpPr>
        <p:grpSpPr>
          <a:xfrm>
            <a:off x="404181" y="1344791"/>
            <a:ext cx="3920169" cy="4465288"/>
            <a:chOff x="404181" y="1392416"/>
            <a:chExt cx="5551407" cy="4465288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F080C199-243B-2784-BC1B-E113C02E4C39}"/>
                </a:ext>
              </a:extLst>
            </p:cNvPr>
            <p:cNvSpPr/>
            <p:nvPr/>
          </p:nvSpPr>
          <p:spPr>
            <a:xfrm>
              <a:off x="404181" y="1392416"/>
              <a:ext cx="5551407" cy="44652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C813798A-17A9-8A51-520C-4027B820325A}"/>
                </a:ext>
              </a:extLst>
            </p:cNvPr>
            <p:cNvSpPr/>
            <p:nvPr/>
          </p:nvSpPr>
          <p:spPr>
            <a:xfrm>
              <a:off x="1135818" y="1602044"/>
              <a:ext cx="3994996" cy="7570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909D3C3-5609-D7C1-272D-9E2854A20421}"/>
                </a:ext>
              </a:extLst>
            </p:cNvPr>
            <p:cNvSpPr txBox="1"/>
            <p:nvPr/>
          </p:nvSpPr>
          <p:spPr>
            <a:xfrm>
              <a:off x="1135818" y="1749844"/>
              <a:ext cx="39949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2400" spc="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377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2A069442-E6DC-00AF-115F-B779DD678330}"/>
              </a:ext>
            </a:extLst>
          </p:cNvPr>
          <p:cNvSpPr>
            <a:spLocks/>
          </p:cNvSpPr>
          <p:nvPr/>
        </p:nvSpPr>
        <p:spPr>
          <a:xfrm>
            <a:off x="781514" y="3948750"/>
            <a:ext cx="10628971" cy="18287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53897689-9E69-3411-431A-54EB5AD11C1B}"/>
              </a:ext>
            </a:extLst>
          </p:cNvPr>
          <p:cNvSpPr>
            <a:spLocks/>
          </p:cNvSpPr>
          <p:nvPr/>
        </p:nvSpPr>
        <p:spPr>
          <a:xfrm>
            <a:off x="788837" y="1548466"/>
            <a:ext cx="10628971" cy="18287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제목을 입력하세요</a:t>
            </a:r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F41E10E4-2223-F47A-460E-F581DF7BEE0B}"/>
              </a:ext>
            </a:extLst>
          </p:cNvPr>
          <p:cNvSpPr/>
          <p:nvPr/>
        </p:nvSpPr>
        <p:spPr>
          <a:xfrm rot="5400000">
            <a:off x="2704750" y="2259508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정육면체 9">
            <a:extLst>
              <a:ext uri="{FF2B5EF4-FFF2-40B4-BE49-F238E27FC236}">
                <a16:creationId xmlns:a16="http://schemas.microsoft.com/office/drawing/2014/main" id="{35141CD5-8C89-7BD2-EFA3-F5E584B15C68}"/>
              </a:ext>
            </a:extLst>
          </p:cNvPr>
          <p:cNvSpPr/>
          <p:nvPr/>
        </p:nvSpPr>
        <p:spPr>
          <a:xfrm>
            <a:off x="1525859" y="2166300"/>
            <a:ext cx="642229" cy="642229"/>
          </a:xfrm>
          <a:prstGeom prst="cube">
            <a:avLst>
              <a:gd name="adj" fmla="val 3055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60A04366-0832-56CC-140F-6F50B32C5480}"/>
              </a:ext>
            </a:extLst>
          </p:cNvPr>
          <p:cNvSpPr/>
          <p:nvPr/>
        </p:nvSpPr>
        <p:spPr>
          <a:xfrm rot="5400000">
            <a:off x="5925939" y="2259507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래픽 15" descr="테이블 단색으로 채워진">
            <a:extLst>
              <a:ext uri="{FF2B5EF4-FFF2-40B4-BE49-F238E27FC236}">
                <a16:creationId xmlns:a16="http://schemas.microsoft.com/office/drawing/2014/main" id="{E0E66132-22BB-5DBE-EBCC-25A4F966CAB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0017" y="2004485"/>
            <a:ext cx="965859" cy="965859"/>
          </a:xfrm>
          <a:prstGeom prst="rect">
            <a:avLst/>
          </a:prstGeom>
        </p:spPr>
      </p:pic>
      <p:pic>
        <p:nvPicPr>
          <p:cNvPr id="37" name="그래픽 36" descr="산점도 단색으로 채워진">
            <a:extLst>
              <a:ext uri="{FF2B5EF4-FFF2-40B4-BE49-F238E27FC236}">
                <a16:creationId xmlns:a16="http://schemas.microsoft.com/office/drawing/2014/main" id="{4006DF0B-D85E-5AFE-CA38-4E7850E0165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31627" y="2082316"/>
            <a:ext cx="810197" cy="810197"/>
          </a:xfrm>
          <a:prstGeom prst="rect">
            <a:avLst/>
          </a:prstGeom>
        </p:spPr>
      </p:pic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12632528-7D7A-815E-6A86-AB1C90D298D2}"/>
              </a:ext>
            </a:extLst>
          </p:cNvPr>
          <p:cNvSpPr/>
          <p:nvPr/>
        </p:nvSpPr>
        <p:spPr>
          <a:xfrm rot="5400000">
            <a:off x="8964328" y="2259508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정육면체 38">
            <a:extLst>
              <a:ext uri="{FF2B5EF4-FFF2-40B4-BE49-F238E27FC236}">
                <a16:creationId xmlns:a16="http://schemas.microsoft.com/office/drawing/2014/main" id="{06F52DE4-8B98-04A5-2181-7DB6FCBA68C8}"/>
              </a:ext>
            </a:extLst>
          </p:cNvPr>
          <p:cNvSpPr/>
          <p:nvPr/>
        </p:nvSpPr>
        <p:spPr>
          <a:xfrm>
            <a:off x="1525859" y="4565862"/>
            <a:ext cx="642229" cy="642229"/>
          </a:xfrm>
          <a:prstGeom prst="cube">
            <a:avLst>
              <a:gd name="adj" fmla="val 3055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이등변 삼각형 40">
            <a:extLst>
              <a:ext uri="{FF2B5EF4-FFF2-40B4-BE49-F238E27FC236}">
                <a16:creationId xmlns:a16="http://schemas.microsoft.com/office/drawing/2014/main" id="{CA76A0B7-511C-1CFD-967D-C56B9F354BD7}"/>
              </a:ext>
            </a:extLst>
          </p:cNvPr>
          <p:cNvSpPr/>
          <p:nvPr/>
        </p:nvSpPr>
        <p:spPr>
          <a:xfrm rot="5400000">
            <a:off x="3595284" y="4686422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8B2778FA-905B-93ED-BC3C-1538D1067EF4}"/>
              </a:ext>
            </a:extLst>
          </p:cNvPr>
          <p:cNvSpPr/>
          <p:nvPr/>
        </p:nvSpPr>
        <p:spPr>
          <a:xfrm rot="5400000">
            <a:off x="7838712" y="4686422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3228BEF0-82AA-50F0-9D64-699E5C1B3538}"/>
              </a:ext>
            </a:extLst>
          </p:cNvPr>
          <p:cNvGrpSpPr/>
          <p:nvPr/>
        </p:nvGrpSpPr>
        <p:grpSpPr>
          <a:xfrm>
            <a:off x="5321424" y="4412620"/>
            <a:ext cx="1248148" cy="958467"/>
            <a:chOff x="3951374" y="4114800"/>
            <a:chExt cx="2625974" cy="2016515"/>
          </a:xfrm>
        </p:grpSpPr>
        <p:cxnSp>
          <p:nvCxnSpPr>
            <p:cNvPr id="123" name="직선 연결선 122">
              <a:extLst>
                <a:ext uri="{FF2B5EF4-FFF2-40B4-BE49-F238E27FC236}">
                  <a16:creationId xmlns:a16="http://schemas.microsoft.com/office/drawing/2014/main" id="{A7E7CFE1-E871-B041-83FD-540E41D9BC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30165" y="5423437"/>
              <a:ext cx="581591" cy="33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직선 연결선 123">
              <a:extLst>
                <a:ext uri="{FF2B5EF4-FFF2-40B4-BE49-F238E27FC236}">
                  <a16:creationId xmlns:a16="http://schemas.microsoft.com/office/drawing/2014/main" id="{54C38CD9-0717-8633-8239-5D33C65D7C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46246" y="5421112"/>
              <a:ext cx="581591" cy="33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직선 연결선 121">
              <a:extLst>
                <a:ext uri="{FF2B5EF4-FFF2-40B4-BE49-F238E27FC236}">
                  <a16:creationId xmlns:a16="http://schemas.microsoft.com/office/drawing/2014/main" id="{C450CAF7-6DCA-BBF5-8159-7BADD51A9A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55580" y="4845167"/>
              <a:ext cx="581591" cy="33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직선 연결선 119">
              <a:extLst>
                <a:ext uri="{FF2B5EF4-FFF2-40B4-BE49-F238E27FC236}">
                  <a16:creationId xmlns:a16="http://schemas.microsoft.com/office/drawing/2014/main" id="{A984C122-3BE0-6CB4-E69F-E0CA9435DD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71661" y="4842842"/>
              <a:ext cx="581591" cy="33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직선 연결선 117">
              <a:extLst>
                <a:ext uri="{FF2B5EF4-FFF2-40B4-BE49-F238E27FC236}">
                  <a16:creationId xmlns:a16="http://schemas.microsoft.com/office/drawing/2014/main" id="{78C9E871-CB26-1FF4-674D-77E504175098}"/>
                </a:ext>
              </a:extLst>
            </p:cNvPr>
            <p:cNvCxnSpPr>
              <a:cxnSpLocks/>
            </p:cNvCxnSpPr>
            <p:nvPr/>
          </p:nvCxnSpPr>
          <p:spPr>
            <a:xfrm>
              <a:off x="5805028" y="4810828"/>
              <a:ext cx="620448" cy="38207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직선 연결선 116">
              <a:extLst>
                <a:ext uri="{FF2B5EF4-FFF2-40B4-BE49-F238E27FC236}">
                  <a16:creationId xmlns:a16="http://schemas.microsoft.com/office/drawing/2014/main" id="{C4656E41-20DB-B851-5B39-C652C0331F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72624" y="4799682"/>
              <a:ext cx="545693" cy="52835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직선 연결선 115">
              <a:extLst>
                <a:ext uri="{FF2B5EF4-FFF2-40B4-BE49-F238E27FC236}">
                  <a16:creationId xmlns:a16="http://schemas.microsoft.com/office/drawing/2014/main" id="{B5CA2BBF-1DCC-F178-776F-B9143840E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77125" y="5385069"/>
              <a:ext cx="545693" cy="52835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연결선 112">
              <a:extLst>
                <a:ext uri="{FF2B5EF4-FFF2-40B4-BE49-F238E27FC236}">
                  <a16:creationId xmlns:a16="http://schemas.microsoft.com/office/drawing/2014/main" id="{1DBB50D7-B016-735F-55AC-D22508B2B1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74146" y="5413574"/>
              <a:ext cx="545693" cy="52835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5292550B-2E3F-DE00-F479-B34543941932}"/>
                </a:ext>
              </a:extLst>
            </p:cNvPr>
            <p:cNvCxnSpPr/>
            <p:nvPr/>
          </p:nvCxnSpPr>
          <p:spPr>
            <a:xfrm flipH="1">
              <a:off x="5819840" y="4629150"/>
              <a:ext cx="565143" cy="83857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>
              <a:extLst>
                <a:ext uri="{FF2B5EF4-FFF2-40B4-BE49-F238E27FC236}">
                  <a16:creationId xmlns:a16="http://schemas.microsoft.com/office/drawing/2014/main" id="{CB3EA4E6-2E9B-850C-E66F-831C74EAE085}"/>
                </a:ext>
              </a:extLst>
            </p:cNvPr>
            <p:cNvCxnSpPr>
              <a:cxnSpLocks/>
            </p:cNvCxnSpPr>
            <p:nvPr/>
          </p:nvCxnSpPr>
          <p:spPr>
            <a:xfrm>
              <a:off x="4702448" y="5406275"/>
              <a:ext cx="0" cy="6010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992B3E76-A5EA-47DF-3450-8E491F802E3E}"/>
                </a:ext>
              </a:extLst>
            </p:cNvPr>
            <p:cNvCxnSpPr>
              <a:cxnSpLocks/>
            </p:cNvCxnSpPr>
            <p:nvPr/>
          </p:nvCxnSpPr>
          <p:spPr>
            <a:xfrm>
              <a:off x="4689074" y="4800600"/>
              <a:ext cx="0" cy="6010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>
              <a:extLst>
                <a:ext uri="{FF2B5EF4-FFF2-40B4-BE49-F238E27FC236}">
                  <a16:creationId xmlns:a16="http://schemas.microsoft.com/office/drawing/2014/main" id="{92F3E584-576D-D541-8CFA-3D7FEF8F23E8}"/>
                </a:ext>
              </a:extLst>
            </p:cNvPr>
            <p:cNvCxnSpPr>
              <a:cxnSpLocks/>
            </p:cNvCxnSpPr>
            <p:nvPr/>
          </p:nvCxnSpPr>
          <p:spPr>
            <a:xfrm>
              <a:off x="4678882" y="4220325"/>
              <a:ext cx="0" cy="6010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 103">
              <a:extLst>
                <a:ext uri="{FF2B5EF4-FFF2-40B4-BE49-F238E27FC236}">
                  <a16:creationId xmlns:a16="http://schemas.microsoft.com/office/drawing/2014/main" id="{193D62DF-0F1C-98CC-47E3-42021838E28F}"/>
                </a:ext>
              </a:extLst>
            </p:cNvPr>
            <p:cNvCxnSpPr>
              <a:cxnSpLocks/>
            </p:cNvCxnSpPr>
            <p:nvPr/>
          </p:nvCxnSpPr>
          <p:spPr>
            <a:xfrm>
              <a:off x="5262061" y="4813300"/>
              <a:ext cx="0" cy="6010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연결선 104">
              <a:extLst>
                <a:ext uri="{FF2B5EF4-FFF2-40B4-BE49-F238E27FC236}">
                  <a16:creationId xmlns:a16="http://schemas.microsoft.com/office/drawing/2014/main" id="{811942AE-1A29-026F-23CE-E55AA668534D}"/>
                </a:ext>
              </a:extLst>
            </p:cNvPr>
            <p:cNvCxnSpPr>
              <a:cxnSpLocks/>
            </p:cNvCxnSpPr>
            <p:nvPr/>
          </p:nvCxnSpPr>
          <p:spPr>
            <a:xfrm>
              <a:off x="5251869" y="4233025"/>
              <a:ext cx="0" cy="6010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25BC60B8-61AF-2C54-4CC6-0B8D5707544B}"/>
                </a:ext>
              </a:extLst>
            </p:cNvPr>
            <p:cNvCxnSpPr>
              <a:cxnSpLocks/>
            </p:cNvCxnSpPr>
            <p:nvPr/>
          </p:nvCxnSpPr>
          <p:spPr>
            <a:xfrm>
              <a:off x="5835048" y="4826000"/>
              <a:ext cx="0" cy="6010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 102">
              <a:extLst>
                <a:ext uri="{FF2B5EF4-FFF2-40B4-BE49-F238E27FC236}">
                  <a16:creationId xmlns:a16="http://schemas.microsoft.com/office/drawing/2014/main" id="{139F6BAF-F471-A176-B811-C4C6ABE183A8}"/>
                </a:ext>
              </a:extLst>
            </p:cNvPr>
            <p:cNvCxnSpPr>
              <a:cxnSpLocks/>
            </p:cNvCxnSpPr>
            <p:nvPr/>
          </p:nvCxnSpPr>
          <p:spPr>
            <a:xfrm>
              <a:off x="5824856" y="4245725"/>
              <a:ext cx="0" cy="6010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직선 연결선 100">
              <a:extLst>
                <a:ext uri="{FF2B5EF4-FFF2-40B4-BE49-F238E27FC236}">
                  <a16:creationId xmlns:a16="http://schemas.microsoft.com/office/drawing/2014/main" id="{5D48C586-3397-DD21-23EA-9C928CCBD1F3}"/>
                </a:ext>
              </a:extLst>
            </p:cNvPr>
            <p:cNvCxnSpPr>
              <a:cxnSpLocks/>
            </p:cNvCxnSpPr>
            <p:nvPr/>
          </p:nvCxnSpPr>
          <p:spPr>
            <a:xfrm>
              <a:off x="5819840" y="5406275"/>
              <a:ext cx="0" cy="6010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A5E7C055-E7D5-EEEB-90C5-9259A9C3B5F2}"/>
                </a:ext>
              </a:extLst>
            </p:cNvPr>
            <p:cNvCxnSpPr>
              <a:cxnSpLocks/>
            </p:cNvCxnSpPr>
            <p:nvPr/>
          </p:nvCxnSpPr>
          <p:spPr>
            <a:xfrm>
              <a:off x="5238960" y="5358286"/>
              <a:ext cx="0" cy="6010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B30021AD-91FD-1C56-5DE2-825711E4765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54706" y="4211547"/>
              <a:ext cx="584208" cy="16487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10C1CD1B-A8C7-7DDD-CD6F-CDC7BCD8F1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14637" y="4222924"/>
              <a:ext cx="584208" cy="16487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AAEB5C1C-CDFB-39D0-09CB-5749FF968E33}"/>
                </a:ext>
              </a:extLst>
            </p:cNvPr>
            <p:cNvCxnSpPr/>
            <p:nvPr/>
          </p:nvCxnSpPr>
          <p:spPr>
            <a:xfrm>
              <a:off x="4712374" y="5960422"/>
              <a:ext cx="11074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C1E65287-1A8A-F3FB-D552-6691E06EA8FC}"/>
                </a:ext>
              </a:extLst>
            </p:cNvPr>
            <p:cNvCxnSpPr/>
            <p:nvPr/>
          </p:nvCxnSpPr>
          <p:spPr>
            <a:xfrm>
              <a:off x="4712374" y="4260850"/>
              <a:ext cx="11074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E1444F22-8901-0493-AC10-103E8EC434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9840" y="5683862"/>
              <a:ext cx="528513" cy="38679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6FF36A93-51DD-2EB5-FADF-B1116A541507}"/>
                </a:ext>
              </a:extLst>
            </p:cNvPr>
            <p:cNvCxnSpPr>
              <a:cxnSpLocks/>
            </p:cNvCxnSpPr>
            <p:nvPr/>
          </p:nvCxnSpPr>
          <p:spPr>
            <a:xfrm>
              <a:off x="4080500" y="5721788"/>
              <a:ext cx="631874" cy="2375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73D5DFE7-C54A-71F4-02AD-25FC721B9A6C}"/>
                </a:ext>
              </a:extLst>
            </p:cNvPr>
            <p:cNvCxnSpPr>
              <a:cxnSpLocks/>
            </p:cNvCxnSpPr>
            <p:nvPr/>
          </p:nvCxnSpPr>
          <p:spPr>
            <a:xfrm>
              <a:off x="5872564" y="4248324"/>
              <a:ext cx="528513" cy="38679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9DD1C6F8-D1D2-4FC0-35C3-BFB0B865C1A7}"/>
                </a:ext>
              </a:extLst>
            </p:cNvPr>
            <p:cNvCxnSpPr/>
            <p:nvPr/>
          </p:nvCxnSpPr>
          <p:spPr>
            <a:xfrm flipV="1">
              <a:off x="4133224" y="4286250"/>
              <a:ext cx="528513" cy="38679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9D4A3B3F-5CD1-9286-EDEE-50DAA4A7735F}"/>
                </a:ext>
              </a:extLst>
            </p:cNvPr>
            <p:cNvCxnSpPr>
              <a:cxnSpLocks/>
            </p:cNvCxnSpPr>
            <p:nvPr/>
          </p:nvCxnSpPr>
          <p:spPr>
            <a:xfrm>
              <a:off x="6384983" y="4526992"/>
              <a:ext cx="35545" cy="128682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BB54C26E-448B-6910-CA6E-599552AC4461}"/>
                </a:ext>
              </a:extLst>
            </p:cNvPr>
            <p:cNvCxnSpPr>
              <a:cxnSpLocks/>
            </p:cNvCxnSpPr>
            <p:nvPr/>
          </p:nvCxnSpPr>
          <p:spPr>
            <a:xfrm>
              <a:off x="4100176" y="4568254"/>
              <a:ext cx="35545" cy="128682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9F2F1A04-599C-B2C0-AAF5-27D91BFBCC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3224" y="5186867"/>
              <a:ext cx="2283074" cy="254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7C98D574-B20A-F689-EE52-329C3B6018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2347" y="5401653"/>
              <a:ext cx="1280505" cy="57036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A0515B7C-13B4-B5AC-3716-A9F5483762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44210" y="5419735"/>
              <a:ext cx="1280505" cy="57036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7C740F9F-1014-3750-CAA7-FEAEA80233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57146" y="4261233"/>
              <a:ext cx="584208" cy="16487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ABAD1405-8B6A-6473-7B42-F9C7ABB2F815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>
              <a:off x="4851490" y="4311650"/>
              <a:ext cx="1382958" cy="14328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DE5212B6-F220-5F0E-A513-0B97C52B4A5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47362" y="4224260"/>
              <a:ext cx="584208" cy="16487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94E18397-5C45-24BC-A992-D9EC06BF78F0}"/>
                </a:ext>
              </a:extLst>
            </p:cNvPr>
            <p:cNvCxnSpPr>
              <a:cxnSpLocks/>
              <a:endCxn id="58" idx="2"/>
            </p:cNvCxnSpPr>
            <p:nvPr/>
          </p:nvCxnSpPr>
          <p:spPr>
            <a:xfrm flipH="1">
              <a:off x="4522142" y="4311067"/>
              <a:ext cx="584208" cy="16487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854ECBA0-627B-CFB0-78AF-ABB7A91875A4}"/>
                </a:ext>
              </a:extLst>
            </p:cNvPr>
            <p:cNvCxnSpPr>
              <a:cxnSpLocks/>
              <a:stCxn id="56" idx="7"/>
            </p:cNvCxnSpPr>
            <p:nvPr/>
          </p:nvCxnSpPr>
          <p:spPr>
            <a:xfrm flipV="1">
              <a:off x="4244057" y="4298950"/>
              <a:ext cx="1444918" cy="1349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6FAC3232-19C3-53BD-56F2-5C59F9791B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03984" y="4603167"/>
              <a:ext cx="2232857" cy="121120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C250F038-A064-D8CE-5409-4703FB4E67CF}"/>
                </a:ext>
              </a:extLst>
            </p:cNvPr>
            <p:cNvCxnSpPr>
              <a:cxnSpLocks/>
              <a:stCxn id="45" idx="6"/>
              <a:endCxn id="57" idx="5"/>
            </p:cNvCxnSpPr>
            <p:nvPr/>
          </p:nvCxnSpPr>
          <p:spPr>
            <a:xfrm>
              <a:off x="4294274" y="4654550"/>
              <a:ext cx="2232857" cy="121120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67906D0F-9238-AA84-E49F-92BA27F755A6}"/>
                </a:ext>
              </a:extLst>
            </p:cNvPr>
            <p:cNvSpPr/>
            <p:nvPr/>
          </p:nvSpPr>
          <p:spPr>
            <a:xfrm>
              <a:off x="5092910" y="4114800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CE53AB9-B903-D232-4B36-438B7B117830}"/>
                </a:ext>
              </a:extLst>
            </p:cNvPr>
            <p:cNvSpPr/>
            <p:nvPr/>
          </p:nvSpPr>
          <p:spPr>
            <a:xfrm>
              <a:off x="4522142" y="4114800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3945A21-0643-4D01-A616-E27EEF6F4138}"/>
                </a:ext>
              </a:extLst>
            </p:cNvPr>
            <p:cNvSpPr/>
            <p:nvPr/>
          </p:nvSpPr>
          <p:spPr>
            <a:xfrm>
              <a:off x="3951374" y="4483100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4C696B0F-182B-82B0-F3E9-85000CEDC3D0}"/>
                </a:ext>
              </a:extLst>
            </p:cNvPr>
            <p:cNvSpPr/>
            <p:nvPr/>
          </p:nvSpPr>
          <p:spPr>
            <a:xfrm>
              <a:off x="5663678" y="4114800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11F3FFC-24A2-2098-5CCC-E12E75055C57}"/>
                </a:ext>
              </a:extLst>
            </p:cNvPr>
            <p:cNvSpPr/>
            <p:nvPr/>
          </p:nvSpPr>
          <p:spPr>
            <a:xfrm>
              <a:off x="6234448" y="4457700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F62E2B-A7B9-FD6C-64B2-A1A2C71F67F2}"/>
                </a:ext>
              </a:extLst>
            </p:cNvPr>
            <p:cNvSpPr/>
            <p:nvPr/>
          </p:nvSpPr>
          <p:spPr>
            <a:xfrm>
              <a:off x="4522142" y="4673043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E3F9BEA1-7C24-CE9D-DFA6-52E225A6966D}"/>
                </a:ext>
              </a:extLst>
            </p:cNvPr>
            <p:cNvSpPr/>
            <p:nvPr/>
          </p:nvSpPr>
          <p:spPr>
            <a:xfrm>
              <a:off x="5092910" y="4673043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8BE85052-0660-84E3-5240-0466B8D0F591}"/>
                </a:ext>
              </a:extLst>
            </p:cNvPr>
            <p:cNvSpPr/>
            <p:nvPr/>
          </p:nvSpPr>
          <p:spPr>
            <a:xfrm>
              <a:off x="5663678" y="4673043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4C46E23F-EB63-70B7-402C-5D8CA9E30C11}"/>
                </a:ext>
              </a:extLst>
            </p:cNvPr>
            <p:cNvSpPr/>
            <p:nvPr/>
          </p:nvSpPr>
          <p:spPr>
            <a:xfrm>
              <a:off x="3951374" y="5040786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FC34A1FD-F25D-15D2-D9AD-EB1CE53A2B84}"/>
                </a:ext>
              </a:extLst>
            </p:cNvPr>
            <p:cNvSpPr/>
            <p:nvPr/>
          </p:nvSpPr>
          <p:spPr>
            <a:xfrm>
              <a:off x="6234448" y="5015386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385ABCAC-121D-5764-B6C2-0DBBD8ABE0F9}"/>
                </a:ext>
              </a:extLst>
            </p:cNvPr>
            <p:cNvSpPr/>
            <p:nvPr/>
          </p:nvSpPr>
          <p:spPr>
            <a:xfrm>
              <a:off x="4522142" y="5230729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749F4E3E-E317-B0C6-A589-79FF9A30ED52}"/>
                </a:ext>
              </a:extLst>
            </p:cNvPr>
            <p:cNvSpPr/>
            <p:nvPr/>
          </p:nvSpPr>
          <p:spPr>
            <a:xfrm>
              <a:off x="5092910" y="5230729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E530CF5-E575-643A-90E4-19A38EF3455A}"/>
                </a:ext>
              </a:extLst>
            </p:cNvPr>
            <p:cNvSpPr/>
            <p:nvPr/>
          </p:nvSpPr>
          <p:spPr>
            <a:xfrm>
              <a:off x="5663678" y="5230729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84292F8F-2DC9-DD3C-8F8D-47F2DA1EFEE2}"/>
                </a:ext>
              </a:extLst>
            </p:cNvPr>
            <p:cNvSpPr/>
            <p:nvPr/>
          </p:nvSpPr>
          <p:spPr>
            <a:xfrm>
              <a:off x="3951374" y="5598472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E827640F-12BC-3FEA-EFE0-6E7CF0AC1DFA}"/>
                </a:ext>
              </a:extLst>
            </p:cNvPr>
            <p:cNvSpPr/>
            <p:nvPr/>
          </p:nvSpPr>
          <p:spPr>
            <a:xfrm>
              <a:off x="6234448" y="5573072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203BBA7D-6E37-3CEB-3ADF-66C694BD79D0}"/>
                </a:ext>
              </a:extLst>
            </p:cNvPr>
            <p:cNvSpPr/>
            <p:nvPr/>
          </p:nvSpPr>
          <p:spPr>
            <a:xfrm>
              <a:off x="4522142" y="5788415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12E164D3-12C1-4FFE-4E23-DBBC62192793}"/>
                </a:ext>
              </a:extLst>
            </p:cNvPr>
            <p:cNvSpPr/>
            <p:nvPr/>
          </p:nvSpPr>
          <p:spPr>
            <a:xfrm>
              <a:off x="5092910" y="5788415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5E0C4A3B-29C8-F43E-5C35-9951227472A9}"/>
                </a:ext>
              </a:extLst>
            </p:cNvPr>
            <p:cNvSpPr/>
            <p:nvPr/>
          </p:nvSpPr>
          <p:spPr>
            <a:xfrm>
              <a:off x="5663678" y="5788415"/>
              <a:ext cx="342900" cy="342900"/>
            </a:xfrm>
            <a:prstGeom prst="ellipse">
              <a:avLst/>
            </a:prstGeom>
            <a:solidFill>
              <a:schemeClr val="accent2"/>
            </a:solidFill>
            <a:ln w="13432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8444671B-4974-08AD-3091-215418656788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66</a:t>
            </a:fld>
            <a:endParaRPr lang="en-US" altLang="ko-KR" dirty="0"/>
          </a:p>
        </p:txBody>
      </p:sp>
      <p:pic>
        <p:nvPicPr>
          <p:cNvPr id="81" name="그래픽 8" descr="여성 프로그래머 단색으로 채워진">
            <a:extLst>
              <a:ext uri="{FF2B5EF4-FFF2-40B4-BE49-F238E27FC236}">
                <a16:creationId xmlns:a16="http://schemas.microsoft.com/office/drawing/2014/main" id="{FE6E593D-A53E-FBD8-AA11-805B25DCC972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79972" y="2082316"/>
            <a:ext cx="810197" cy="810197"/>
          </a:xfrm>
          <a:prstGeom prst="rect">
            <a:avLst/>
          </a:prstGeom>
        </p:spPr>
      </p:pic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pic>
        <p:nvPicPr>
          <p:cNvPr id="83" name="그래픽 8" descr="여성 프로그래머 단색으로 채워진">
            <a:extLst>
              <a:ext uri="{FF2B5EF4-FFF2-40B4-BE49-F238E27FC236}">
                <a16:creationId xmlns:a16="http://schemas.microsoft.com/office/drawing/2014/main" id="{FE6E593D-A53E-FBD8-AA11-805B25DCC972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88693" y="4412992"/>
            <a:ext cx="810197" cy="81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71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78AB3E2-2AD9-A452-A6B4-A5EE7930413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457234-FBCD-61FA-C830-A8C96412900C}"/>
              </a:ext>
            </a:extLst>
          </p:cNvPr>
          <p:cNvSpPr txBox="1"/>
          <p:nvPr/>
        </p:nvSpPr>
        <p:spPr>
          <a:xfrm flipH="1">
            <a:off x="6662419" y="3105834"/>
            <a:ext cx="4805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만약 인간의 뇌가 우리가 이해할 수 있을 정도로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단순하다면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우리는 그렇게 단순할 수 없을 것이다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AD6B07-CFBE-917C-1248-26F79D8521DE}"/>
              </a:ext>
            </a:extLst>
          </p:cNvPr>
          <p:cNvSpPr txBox="1"/>
          <p:nvPr/>
        </p:nvSpPr>
        <p:spPr>
          <a:xfrm>
            <a:off x="6662419" y="3848100"/>
            <a:ext cx="1229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에머슨 엠</a:t>
            </a:r>
            <a:r>
              <a:rPr lang="en-US" altLang="ko-KR" sz="1600" dirty="0"/>
              <a:t>. </a:t>
            </a:r>
            <a:r>
              <a:rPr lang="ko-KR" altLang="en-US" sz="1600" dirty="0"/>
              <a:t>푸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67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60567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8A9432B-0F8B-7A2C-1FE6-FA31A9506960}"/>
              </a:ext>
            </a:extLst>
          </p:cNvPr>
          <p:cNvSpPr txBox="1"/>
          <p:nvPr/>
        </p:nvSpPr>
        <p:spPr>
          <a:xfrm>
            <a:off x="1559341" y="2222522"/>
            <a:ext cx="4031873" cy="13356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000" b="1" dirty="0">
                <a:solidFill>
                  <a:schemeClr val="bg1"/>
                </a:solidFill>
              </a:rPr>
              <a:t>감사합니다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530024-47FB-4738-61E6-162864B5A75C}"/>
              </a:ext>
            </a:extLst>
          </p:cNvPr>
          <p:cNvSpPr txBox="1"/>
          <p:nvPr/>
        </p:nvSpPr>
        <p:spPr>
          <a:xfrm>
            <a:off x="1559341" y="4239774"/>
            <a:ext cx="27494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</a:rPr>
              <a:t>내용</a:t>
            </a:r>
            <a:r>
              <a:rPr lang="en-US" altLang="ko-KR" sz="1600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ko-KR" sz="1600" dirty="0">
                <a:solidFill>
                  <a:schemeClr val="bg1"/>
                </a:solidFill>
              </a:rPr>
              <a:t>“DevRaid” </a:t>
            </a:r>
            <a:r>
              <a:rPr lang="ko-KR" altLang="en-US" sz="1600" dirty="0">
                <a:solidFill>
                  <a:schemeClr val="bg1"/>
                </a:solidFill>
              </a:rPr>
              <a:t>개발팀 모집 앱</a:t>
            </a:r>
            <a:endParaRPr lang="en-US" altLang="ko-KR" sz="1600" dirty="0">
              <a:solidFill>
                <a:schemeClr val="bg1"/>
              </a:solidFill>
            </a:endParaRPr>
          </a:p>
          <a:p>
            <a:r>
              <a:rPr lang="ko-KR" altLang="en-US" sz="1600" dirty="0">
                <a:solidFill>
                  <a:schemeClr val="bg1"/>
                </a:solidFill>
              </a:rPr>
              <a:t>발표자</a:t>
            </a:r>
            <a:r>
              <a:rPr lang="en-US" altLang="ko-KR" sz="1600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ko-KR" sz="1600" dirty="0">
                <a:solidFill>
                  <a:schemeClr val="bg1"/>
                </a:solidFill>
              </a:rPr>
              <a:t>202034017 </a:t>
            </a:r>
            <a:r>
              <a:rPr lang="ko-KR" altLang="en-US" sz="1600" dirty="0">
                <a:solidFill>
                  <a:schemeClr val="bg1"/>
                </a:solidFill>
              </a:rPr>
              <a:t>최영수</a:t>
            </a:r>
            <a:endParaRPr lang="en-US" altLang="ko-KR" sz="1600" dirty="0">
              <a:solidFill>
                <a:schemeClr val="bg1"/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en-US" altLang="ko-KR" smtClean="0"/>
              <a:pPr/>
              <a:t>68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080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96BAB6A-7EB3-0857-14BB-B52A827D47F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7E7480-CCA7-F531-E485-18C961EE4030}"/>
              </a:ext>
            </a:extLst>
          </p:cNvPr>
          <p:cNvSpPr txBox="1"/>
          <p:nvPr/>
        </p:nvSpPr>
        <p:spPr>
          <a:xfrm>
            <a:off x="683535" y="2644170"/>
            <a:ext cx="27943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>
                <a:solidFill>
                  <a:schemeClr val="accent6"/>
                </a:solidFill>
              </a:rPr>
              <a:t>Q&amp;A</a:t>
            </a:r>
            <a:endParaRPr lang="ko-KR" altLang="en-US" sz="9600" b="1" dirty="0">
              <a:solidFill>
                <a:schemeClr val="accent6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FC3C49B-4BAE-6170-B1E6-3D607098C2A8}"/>
              </a:ext>
            </a:extLst>
          </p:cNvPr>
          <p:cNvCxnSpPr>
            <a:cxnSpLocks/>
          </p:cNvCxnSpPr>
          <p:nvPr/>
        </p:nvCxnSpPr>
        <p:spPr>
          <a:xfrm>
            <a:off x="4151564" y="3429000"/>
            <a:ext cx="8040436" cy="0"/>
          </a:xfrm>
          <a:prstGeom prst="line">
            <a:avLst/>
          </a:prstGeom>
          <a:ln w="177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69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0857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A788B35-A5A7-0C57-516C-E6F86E2C2651}"/>
              </a:ext>
            </a:extLst>
          </p:cNvPr>
          <p:cNvSpPr txBox="1"/>
          <p:nvPr/>
        </p:nvSpPr>
        <p:spPr>
          <a:xfrm>
            <a:off x="2049209" y="2209970"/>
            <a:ext cx="9698456" cy="830997"/>
          </a:xfrm>
          <a:prstGeom prst="rect">
            <a:avLst/>
          </a:prstGeom>
          <a:ln w="38100">
            <a:noFill/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rgbClr val="FF0000"/>
                </a:solidFill>
                <a:latin typeface="+mj-lt"/>
              </a:rPr>
              <a:t>공모전 소개 글 </a:t>
            </a:r>
            <a:r>
              <a:rPr lang="en-US" altLang="ko-KR" sz="4800" b="1" dirty="0">
                <a:solidFill>
                  <a:srgbClr val="FF0000"/>
                </a:solidFill>
                <a:latin typeface="+mj-lt"/>
              </a:rPr>
              <a:t>&gt; </a:t>
            </a:r>
            <a:r>
              <a:rPr lang="ko-KR" altLang="en-US" sz="4800" b="1" dirty="0">
                <a:solidFill>
                  <a:srgbClr val="FF0000"/>
                </a:solidFill>
                <a:latin typeface="+mj-lt"/>
              </a:rPr>
              <a:t>팀원 모집 글</a:t>
            </a:r>
            <a:endParaRPr lang="en-US" altLang="ko-KR" sz="48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7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aphicFrame>
        <p:nvGraphicFramePr>
          <p:cNvPr id="11" name="차트 10">
            <a:extLst>
              <a:ext uri="{FF2B5EF4-FFF2-40B4-BE49-F238E27FC236}">
                <a16:creationId xmlns:a16="http://schemas.microsoft.com/office/drawing/2014/main" id="{F2F4377B-FC2E-751F-8EE5-D8C24B2599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8123460"/>
              </p:ext>
            </p:extLst>
          </p:nvPr>
        </p:nvGraphicFramePr>
        <p:xfrm>
          <a:off x="444335" y="1869487"/>
          <a:ext cx="6749665" cy="4434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740D921D-DA6A-631A-2B73-1112D9BF0556}"/>
              </a:ext>
            </a:extLst>
          </p:cNvPr>
          <p:cNvSpPr/>
          <p:nvPr/>
        </p:nvSpPr>
        <p:spPr>
          <a:xfrm>
            <a:off x="3200332" y="651626"/>
            <a:ext cx="5791335" cy="7631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공모전 앱</a:t>
            </a:r>
            <a:r>
              <a:rPr lang="en-US" altLang="ko-KR" sz="1800" b="1" dirty="0">
                <a:solidFill>
                  <a:schemeClr val="tx1"/>
                </a:solidFill>
                <a:latin typeface="+mj-lt"/>
              </a:rPr>
              <a:t>, </a:t>
            </a:r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사이트의 게시글 비율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42FB39-3BAC-89EB-9A8D-383E7E13A1FE}"/>
              </a:ext>
            </a:extLst>
          </p:cNvPr>
          <p:cNvSpPr txBox="1"/>
          <p:nvPr/>
        </p:nvSpPr>
        <p:spPr>
          <a:xfrm flipH="1">
            <a:off x="1455724" y="6304027"/>
            <a:ext cx="5326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공모전 팀원 모집 기능이 있는 사이트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개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조사결과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94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F3FF8EA1-801F-B434-D4BC-D2A92706A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351" y="1109191"/>
            <a:ext cx="3355940" cy="4643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문제점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8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E20385-1C73-7991-3DA1-AC65C3131C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049"/>
          <a:stretch/>
        </p:blipFill>
        <p:spPr>
          <a:xfrm>
            <a:off x="668490" y="1159858"/>
            <a:ext cx="4155314" cy="453828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E89667-B0DF-D0E9-FCAA-F19EF3FD14B7}"/>
              </a:ext>
            </a:extLst>
          </p:cNvPr>
          <p:cNvSpPr/>
          <p:nvPr/>
        </p:nvSpPr>
        <p:spPr>
          <a:xfrm>
            <a:off x="9055758" y="1109191"/>
            <a:ext cx="2467752" cy="4639618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◀실제 운영중인 공모전 관련</a:t>
            </a:r>
            <a:endParaRPr lang="en-US" altLang="ko-KR" sz="11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사이트 화면</a:t>
            </a:r>
            <a:endParaRPr lang="ko-KR" altLang="en-US" sz="1200" dirty="0">
              <a:solidFill>
                <a:schemeClr val="tx1"/>
              </a:solidFill>
            </a:endParaRPr>
          </a:p>
          <a:p>
            <a:pPr fontAlgn="base"/>
            <a:endParaRPr lang="ko-KR" altLang="en-US" sz="1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공모전 소개 글에서</a:t>
            </a: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팀원 모집 게시글로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이어지지 않는다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B146A8-491A-077B-0FEA-879F796F94C3}"/>
              </a:ext>
            </a:extLst>
          </p:cNvPr>
          <p:cNvSpPr txBox="1"/>
          <p:nvPr/>
        </p:nvSpPr>
        <p:spPr>
          <a:xfrm flipH="1">
            <a:off x="724829" y="5833197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콘테스트 인덱스 공모전 소개 예시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88F0BA-CC86-44BE-898A-1BCEAA261C55}"/>
              </a:ext>
            </a:extLst>
          </p:cNvPr>
          <p:cNvSpPr txBox="1"/>
          <p:nvPr/>
        </p:nvSpPr>
        <p:spPr>
          <a:xfrm flipH="1">
            <a:off x="5129351" y="5833197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위비티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공모전 소개 예시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38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문제점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9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pic>
        <p:nvPicPr>
          <p:cNvPr id="2" name="Picture 0">
            <a:extLst>
              <a:ext uri="{FF2B5EF4-FFF2-40B4-BE49-F238E27FC236}">
                <a16:creationId xmlns:a16="http://schemas.microsoft.com/office/drawing/2014/main" id="{FA5625B6-108C-7008-DB8E-8D5D16776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091" y="1109191"/>
            <a:ext cx="7423625" cy="463961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C2B1F19-37F6-1325-AF40-EF506B24E9F5}"/>
              </a:ext>
            </a:extLst>
          </p:cNvPr>
          <p:cNvSpPr/>
          <p:nvPr/>
        </p:nvSpPr>
        <p:spPr>
          <a:xfrm>
            <a:off x="9055758" y="1109191"/>
            <a:ext cx="2467752" cy="4639618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◀실제 운영중인 공모전 관련</a:t>
            </a:r>
            <a:endParaRPr lang="en-US" altLang="ko-KR" sz="11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사이트 화면</a:t>
            </a:r>
            <a:endParaRPr lang="en-US" altLang="ko-KR" sz="1100" b="1" dirty="0">
              <a:solidFill>
                <a:schemeClr val="tx1"/>
              </a:solidFill>
            </a:endParaRPr>
          </a:p>
          <a:p>
            <a:pPr fontAlgn="base"/>
            <a:endParaRPr lang="ko-KR" altLang="en-US" sz="1200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필터 기능이 없어서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원하는 모집 글을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600" b="1" dirty="0">
                <a:solidFill>
                  <a:schemeClr val="tx1"/>
                </a:solidFill>
              </a:rPr>
              <a:t>골라볼 수 없다</a:t>
            </a:r>
            <a:r>
              <a:rPr lang="en-US" altLang="ko-KR" sz="16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4F24A1-441D-D34C-B5F0-23A048A30A4A}"/>
              </a:ext>
            </a:extLst>
          </p:cNvPr>
          <p:cNvSpPr/>
          <p:nvPr/>
        </p:nvSpPr>
        <p:spPr>
          <a:xfrm>
            <a:off x="2793443" y="3157694"/>
            <a:ext cx="5637124" cy="281354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F079A7-D688-2CAD-1553-DED6A12100FC}"/>
              </a:ext>
            </a:extLst>
          </p:cNvPr>
          <p:cNvSpPr txBox="1"/>
          <p:nvPr/>
        </p:nvSpPr>
        <p:spPr>
          <a:xfrm flipH="1">
            <a:off x="1146091" y="5906794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씽굿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팀원모집 게시판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10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Deep Learnin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FC1"/>
      </a:accent1>
      <a:accent2>
        <a:srgbClr val="3975C0"/>
      </a:accent2>
      <a:accent3>
        <a:srgbClr val="ABC7D7"/>
      </a:accent3>
      <a:accent4>
        <a:srgbClr val="DFDFDF"/>
      </a:accent4>
      <a:accent5>
        <a:srgbClr val="DADFF2"/>
      </a:accent5>
      <a:accent6>
        <a:srgbClr val="D2A5EA"/>
      </a:accent6>
      <a:hlink>
        <a:srgbClr val="262626"/>
      </a:hlink>
      <a:folHlink>
        <a:srgbClr val="262626"/>
      </a:folHlink>
    </a:clrScheme>
    <a:fontScheme name="d2coding only">
      <a:majorFont>
        <a:latin typeface="D2Coding"/>
        <a:ea typeface="D2Coding"/>
        <a:cs typeface=""/>
      </a:majorFont>
      <a:minorFont>
        <a:latin typeface="D2Coding"/>
        <a:ea typeface="D2Coding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bg1">
              <a:lumMod val="85000"/>
            </a:schemeClr>
          </a:solidFill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3830</TotalTime>
  <Words>4652</Words>
  <Application>Microsoft Office PowerPoint</Application>
  <PresentationFormat>와이드스크린</PresentationFormat>
  <Paragraphs>1130</Paragraphs>
  <Slides>69</Slides>
  <Notes>38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69</vt:i4>
      </vt:variant>
    </vt:vector>
  </HeadingPairs>
  <TitlesOfParts>
    <vt:vector size="77" baseType="lpstr">
      <vt:lpstr>-apple-system</vt:lpstr>
      <vt:lpstr>D2Coding</vt:lpstr>
      <vt:lpstr>Fira Sans Extra Condensed Medium</vt:lpstr>
      <vt:lpstr>Noto Sans KR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영수 최</cp:lastModifiedBy>
  <cp:revision>138</cp:revision>
  <dcterms:created xsi:type="dcterms:W3CDTF">2022-12-09T01:31:23Z</dcterms:created>
  <dcterms:modified xsi:type="dcterms:W3CDTF">2024-06-16T15:22:13Z</dcterms:modified>
</cp:coreProperties>
</file>

<file path=docProps/thumbnail.jpeg>
</file>